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662" r:id="rId2"/>
    <p:sldId id="627" r:id="rId3"/>
    <p:sldId id="628" r:id="rId4"/>
    <p:sldId id="629" r:id="rId5"/>
    <p:sldId id="757" r:id="rId6"/>
    <p:sldId id="733" r:id="rId7"/>
    <p:sldId id="734" r:id="rId8"/>
    <p:sldId id="758" r:id="rId9"/>
    <p:sldId id="736" r:id="rId10"/>
    <p:sldId id="735" r:id="rId11"/>
    <p:sldId id="751" r:id="rId12"/>
    <p:sldId id="753" r:id="rId13"/>
    <p:sldId id="737" r:id="rId14"/>
    <p:sldId id="759" r:id="rId15"/>
    <p:sldId id="754" r:id="rId16"/>
    <p:sldId id="738" r:id="rId17"/>
    <p:sldId id="739" r:id="rId18"/>
    <p:sldId id="760" r:id="rId19"/>
    <p:sldId id="761" r:id="rId20"/>
    <p:sldId id="752" r:id="rId21"/>
    <p:sldId id="750" r:id="rId22"/>
    <p:sldId id="741" r:id="rId23"/>
    <p:sldId id="742" r:id="rId24"/>
    <p:sldId id="743" r:id="rId25"/>
    <p:sldId id="744" r:id="rId26"/>
    <p:sldId id="745" r:id="rId27"/>
    <p:sldId id="746" r:id="rId28"/>
    <p:sldId id="710" r:id="rId29"/>
    <p:sldId id="747" r:id="rId30"/>
    <p:sldId id="755" r:id="rId31"/>
    <p:sldId id="748" r:id="rId32"/>
    <p:sldId id="756" r:id="rId33"/>
    <p:sldId id="588" r:id="rId34"/>
    <p:sldId id="589" r:id="rId35"/>
    <p:sldId id="724" r:id="rId36"/>
    <p:sldId id="590" r:id="rId37"/>
    <p:sldId id="591" r:id="rId38"/>
    <p:sldId id="593" r:id="rId39"/>
  </p:sldIdLst>
  <p:sldSz cx="9144000" cy="5715000" type="screen16x10"/>
  <p:notesSz cx="6858000" cy="9144000"/>
  <p:defaultTex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297" userDrawn="1">
          <p15:clr>
            <a:srgbClr val="A4A3A4"/>
          </p15:clr>
        </p15:guide>
        <p15:guide id="2" pos="2993" userDrawn="1">
          <p15:clr>
            <a:srgbClr val="A4A3A4"/>
          </p15:clr>
        </p15:guide>
        <p15:guide id="3" orient="horz" pos="303" userDrawn="1">
          <p15:clr>
            <a:srgbClr val="A4A3A4"/>
          </p15:clr>
        </p15:guide>
        <p15:guide id="4" pos="5465" userDrawn="1">
          <p15:clr>
            <a:srgbClr val="A4A3A4"/>
          </p15:clr>
        </p15:guide>
        <p15:guide id="5" pos="317" userDrawn="1">
          <p15:clr>
            <a:srgbClr val="A4A3A4"/>
          </p15:clr>
        </p15:guide>
        <p15:guide id="6" pos="2767" userDrawn="1">
          <p15:clr>
            <a:srgbClr val="A4A3A4"/>
          </p15:clr>
        </p15:guide>
        <p15:guide id="7" pos="2880" userDrawn="1">
          <p15:clr>
            <a:srgbClr val="A4A3A4"/>
          </p15:clr>
        </p15:guide>
        <p15:guide id="8" orient="horz" pos="575" userDrawn="1">
          <p15:clr>
            <a:srgbClr val="A4A3A4"/>
          </p15:clr>
        </p15:guide>
        <p15:guide id="10" pos="431" userDrawn="1">
          <p15:clr>
            <a:srgbClr val="A4A3A4"/>
          </p15:clr>
        </p15:guide>
        <p15:guide id="12" pos="635" userDrawn="1">
          <p15:clr>
            <a:srgbClr val="A4A3A4"/>
          </p15:clr>
        </p15:guide>
        <p15:guide id="13" pos="4400" userDrawn="1">
          <p15:clr>
            <a:srgbClr val="A4A3A4"/>
          </p15:clr>
        </p15:guide>
        <p15:guide id="14" orient="horz" pos="1913" userDrawn="1">
          <p15:clr>
            <a:srgbClr val="A4A3A4"/>
          </p15:clr>
        </p15:guide>
        <p15:guide id="16" pos="430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4639"/>
    <a:srgbClr val="00B1C3"/>
    <a:srgbClr val="714FA0"/>
    <a:srgbClr val="8EC540"/>
    <a:srgbClr val="808799"/>
    <a:srgbClr val="E3E3E3"/>
    <a:srgbClr val="ECECEC"/>
    <a:srgbClr val="D9DBE1"/>
    <a:srgbClr val="FDC212"/>
    <a:srgbClr val="D4CB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21" autoAdjust="0"/>
    <p:restoredTop sz="72810" autoAdjust="0"/>
  </p:normalViewPr>
  <p:slideViewPr>
    <p:cSldViewPr snapToGrid="0">
      <p:cViewPr varScale="1">
        <p:scale>
          <a:sx n="67" d="100"/>
          <a:sy n="67" d="100"/>
        </p:scale>
        <p:origin x="1982" y="62"/>
      </p:cViewPr>
      <p:guideLst>
        <p:guide orient="horz" pos="3297"/>
        <p:guide pos="2993"/>
        <p:guide orient="horz" pos="303"/>
        <p:guide pos="5465"/>
        <p:guide pos="317"/>
        <p:guide pos="2767"/>
        <p:guide pos="2880"/>
        <p:guide orient="horz" pos="575"/>
        <p:guide pos="431"/>
        <p:guide pos="635"/>
        <p:guide pos="4400"/>
        <p:guide orient="horz" pos="1913"/>
        <p:guide pos="4309"/>
      </p:guideLst>
    </p:cSldViewPr>
  </p:slideViewPr>
  <p:outlineViewPr>
    <p:cViewPr>
      <p:scale>
        <a:sx n="30" d="100"/>
        <a:sy n="30" d="100"/>
      </p:scale>
      <p:origin x="0" y="0"/>
    </p:cViewPr>
  </p:outlineViewPr>
  <p:notesTextViewPr>
    <p:cViewPr>
      <p:scale>
        <a:sx n="140" d="100"/>
        <a:sy n="140"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447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ya garvich" userId="5be0e8c1e2936f7a" providerId="LiveId" clId="{09762FB0-8EDF-4C8E-B6EB-0799B6F30A91}"/>
    <pc:docChg chg="undo custSel modSld">
      <pc:chgData name="katya garvich" userId="5be0e8c1e2936f7a" providerId="LiveId" clId="{09762FB0-8EDF-4C8E-B6EB-0799B6F30A91}" dt="2024-09-14T18:20:21.221" v="122" actId="14100"/>
      <pc:docMkLst>
        <pc:docMk/>
      </pc:docMkLst>
      <pc:sldChg chg="modNotesTx">
        <pc:chgData name="katya garvich" userId="5be0e8c1e2936f7a" providerId="LiveId" clId="{09762FB0-8EDF-4C8E-B6EB-0799B6F30A91}" dt="2024-09-14T16:33:24.913" v="39" actId="20577"/>
        <pc:sldMkLst>
          <pc:docMk/>
          <pc:sldMk cId="657057465" sldId="737"/>
        </pc:sldMkLst>
      </pc:sldChg>
      <pc:sldChg chg="modNotesTx">
        <pc:chgData name="katya garvich" userId="5be0e8c1e2936f7a" providerId="LiveId" clId="{09762FB0-8EDF-4C8E-B6EB-0799B6F30A91}" dt="2024-09-14T16:17:40.627" v="13" actId="20577"/>
        <pc:sldMkLst>
          <pc:docMk/>
          <pc:sldMk cId="2480969696" sldId="751"/>
        </pc:sldMkLst>
      </pc:sldChg>
      <pc:sldChg chg="modSp mod modNotesTx">
        <pc:chgData name="katya garvich" userId="5be0e8c1e2936f7a" providerId="LiveId" clId="{09762FB0-8EDF-4C8E-B6EB-0799B6F30A91}" dt="2024-09-14T18:20:21.221" v="122" actId="14100"/>
        <pc:sldMkLst>
          <pc:docMk/>
          <pc:sldMk cId="3796089508" sldId="752"/>
        </pc:sldMkLst>
        <pc:spChg chg="mod">
          <ac:chgData name="katya garvich" userId="5be0e8c1e2936f7a" providerId="LiveId" clId="{09762FB0-8EDF-4C8E-B6EB-0799B6F30A91}" dt="2024-09-14T18:20:21.221" v="122" actId="14100"/>
          <ac:spMkLst>
            <pc:docMk/>
            <pc:sldMk cId="3796089508" sldId="752"/>
            <ac:spMk id="3" creationId="{BDF2C470-D966-4E6F-85B9-93B779082FB2}"/>
          </ac:spMkLst>
        </pc:spChg>
        <pc:picChg chg="mod">
          <ac:chgData name="katya garvich" userId="5be0e8c1e2936f7a" providerId="LiveId" clId="{09762FB0-8EDF-4C8E-B6EB-0799B6F30A91}" dt="2024-09-14T18:19:49.567" v="80" actId="1076"/>
          <ac:picMkLst>
            <pc:docMk/>
            <pc:sldMk cId="3796089508" sldId="752"/>
            <ac:picMk id="2" creationId="{FC0CA241-9803-4C4D-BA30-F4871CA24E72}"/>
          </ac:picMkLst>
        </pc:picChg>
      </pc:sldChg>
      <pc:sldChg chg="modNotesTx">
        <pc:chgData name="katya garvich" userId="5be0e8c1e2936f7a" providerId="LiveId" clId="{09762FB0-8EDF-4C8E-B6EB-0799B6F30A91}" dt="2024-09-14T16:18:50.844" v="27" actId="20577"/>
        <pc:sldMkLst>
          <pc:docMk/>
          <pc:sldMk cId="2248093032" sldId="75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6AF135-7915-41C4-AB7D-DC70C837EE74}" type="doc">
      <dgm:prSet loTypeId="urn:microsoft.com/office/officeart/2005/8/layout/vProcess5" loCatId="process" qsTypeId="urn:microsoft.com/office/officeart/2005/8/quickstyle/simple1" qsCatId="simple" csTypeId="urn:microsoft.com/office/officeart/2005/8/colors/colorful3" csCatId="colorful" phldr="1"/>
      <dgm:spPr/>
      <dgm:t>
        <a:bodyPr/>
        <a:lstStyle/>
        <a:p>
          <a:endParaRPr lang="es-PE"/>
        </a:p>
      </dgm:t>
    </dgm:pt>
    <dgm:pt modelId="{94855D9D-D0E9-4F01-8B1A-A44DF40476F5}">
      <dgm:prSet phldrT="[Texto]"/>
      <dgm:spPr/>
      <dgm:t>
        <a:bodyPr/>
        <a:lstStyle/>
        <a:p>
          <a:pPr algn="ctr"/>
          <a:r>
            <a:rPr lang="es-ES" b="1" dirty="0">
              <a:latin typeface="Calibri" charset="0"/>
              <a:ea typeface="Calibri" charset="0"/>
              <a:cs typeface="Calibri" charset="0"/>
            </a:rPr>
            <a:t>Identificación y secuencia de los procesos</a:t>
          </a:r>
          <a:endParaRPr lang="es-PE" b="1" dirty="0"/>
        </a:p>
      </dgm:t>
    </dgm:pt>
    <dgm:pt modelId="{4CDF3381-72FB-47D0-BDCC-3E5E15F57C7C}" type="parTrans" cxnId="{31A11B55-CBA7-4803-88CB-ABB3E5405CFC}">
      <dgm:prSet/>
      <dgm:spPr/>
      <dgm:t>
        <a:bodyPr/>
        <a:lstStyle/>
        <a:p>
          <a:endParaRPr lang="es-PE"/>
        </a:p>
      </dgm:t>
    </dgm:pt>
    <dgm:pt modelId="{1886DE9A-03F3-4699-AF8D-8FDB53F43CFA}" type="sibTrans" cxnId="{31A11B55-CBA7-4803-88CB-ABB3E5405CFC}">
      <dgm:prSet/>
      <dgm:spPr/>
      <dgm:t>
        <a:bodyPr/>
        <a:lstStyle/>
        <a:p>
          <a:endParaRPr lang="es-PE"/>
        </a:p>
      </dgm:t>
    </dgm:pt>
    <dgm:pt modelId="{98F40428-2BC9-483C-B445-22E39FC1680C}">
      <dgm:prSet phldrT="[Texto]"/>
      <dgm:spPr/>
      <dgm:t>
        <a:bodyPr/>
        <a:lstStyle/>
        <a:p>
          <a:pPr algn="ctr">
            <a:buFont typeface="+mj-lt"/>
            <a:buAutoNum type="arabicPeriod"/>
          </a:pPr>
          <a:r>
            <a:rPr lang="es-ES" dirty="0">
              <a:latin typeface="Calibri" charset="0"/>
              <a:ea typeface="Calibri" charset="0"/>
              <a:cs typeface="Calibri" charset="0"/>
            </a:rPr>
            <a:t>Descripción de cada uno de los procesos</a:t>
          </a:r>
          <a:endParaRPr lang="es-PE" dirty="0"/>
        </a:p>
      </dgm:t>
    </dgm:pt>
    <dgm:pt modelId="{8219B59C-85CF-4026-BC94-0732C9976539}" type="parTrans" cxnId="{56FE7616-EC99-4B2D-920B-5895ABE76B65}">
      <dgm:prSet/>
      <dgm:spPr/>
      <dgm:t>
        <a:bodyPr/>
        <a:lstStyle/>
        <a:p>
          <a:endParaRPr lang="es-PE"/>
        </a:p>
      </dgm:t>
    </dgm:pt>
    <dgm:pt modelId="{4DC24CCA-D5AC-431B-BA49-D7725B134801}" type="sibTrans" cxnId="{56FE7616-EC99-4B2D-920B-5895ABE76B65}">
      <dgm:prSet/>
      <dgm:spPr/>
      <dgm:t>
        <a:bodyPr/>
        <a:lstStyle/>
        <a:p>
          <a:endParaRPr lang="es-PE"/>
        </a:p>
      </dgm:t>
    </dgm:pt>
    <dgm:pt modelId="{2DC23410-8FBF-4C4E-9303-DFC8F2570999}">
      <dgm:prSet phldrT="[Texto]"/>
      <dgm:spPr/>
      <dgm:t>
        <a:bodyPr/>
        <a:lstStyle/>
        <a:p>
          <a:pPr algn="ctr">
            <a:buFont typeface="+mj-lt"/>
            <a:buAutoNum type="arabicPeriod"/>
          </a:pPr>
          <a:r>
            <a:rPr lang="es-ES" dirty="0">
              <a:latin typeface="Calibri" charset="0"/>
              <a:ea typeface="Calibri" charset="0"/>
              <a:cs typeface="Calibri" charset="0"/>
            </a:rPr>
            <a:t>Mejora de los procesos en base al seguimiento y medición realizado. </a:t>
          </a:r>
          <a:endParaRPr lang="es-PE" dirty="0"/>
        </a:p>
      </dgm:t>
    </dgm:pt>
    <dgm:pt modelId="{EBF4C358-16D3-41A4-A5FD-49B78C107388}" type="parTrans" cxnId="{3DB6328A-437A-4310-B32A-57C88C498093}">
      <dgm:prSet/>
      <dgm:spPr/>
      <dgm:t>
        <a:bodyPr/>
        <a:lstStyle/>
        <a:p>
          <a:endParaRPr lang="es-PE"/>
        </a:p>
      </dgm:t>
    </dgm:pt>
    <dgm:pt modelId="{DEBBB3B5-0998-4F53-BAD4-888C88A753A4}" type="sibTrans" cxnId="{3DB6328A-437A-4310-B32A-57C88C498093}">
      <dgm:prSet/>
      <dgm:spPr/>
      <dgm:t>
        <a:bodyPr/>
        <a:lstStyle/>
        <a:p>
          <a:endParaRPr lang="es-PE"/>
        </a:p>
      </dgm:t>
    </dgm:pt>
    <dgm:pt modelId="{E98E6B4C-F559-4CC6-9D4B-53099E69540B}">
      <dgm:prSet phldrT="[Texto]"/>
      <dgm:spPr/>
      <dgm:t>
        <a:bodyPr/>
        <a:lstStyle/>
        <a:p>
          <a:pPr algn="ctr">
            <a:buFont typeface="+mj-lt"/>
            <a:buAutoNum type="arabicPeriod"/>
          </a:pPr>
          <a:r>
            <a:rPr lang="es-ES" dirty="0">
              <a:latin typeface="Calibri" charset="0"/>
              <a:ea typeface="Calibri" charset="0"/>
              <a:cs typeface="Calibri" charset="0"/>
            </a:rPr>
            <a:t>Seguimiento y medición para conocer los resultados que se obtienen</a:t>
          </a:r>
          <a:endParaRPr lang="es-PE" dirty="0"/>
        </a:p>
      </dgm:t>
    </dgm:pt>
    <dgm:pt modelId="{D5B7EEC5-7A75-4C73-B8D8-DF00FEC0FB70}" type="sibTrans" cxnId="{1F8AFE03-BEE9-43D3-9782-384A7A56CFAA}">
      <dgm:prSet/>
      <dgm:spPr/>
      <dgm:t>
        <a:bodyPr/>
        <a:lstStyle/>
        <a:p>
          <a:endParaRPr lang="es-PE"/>
        </a:p>
      </dgm:t>
    </dgm:pt>
    <dgm:pt modelId="{B0BB6165-CCED-45D4-B4CA-88E1D1C0A5A4}" type="parTrans" cxnId="{1F8AFE03-BEE9-43D3-9782-384A7A56CFAA}">
      <dgm:prSet/>
      <dgm:spPr/>
      <dgm:t>
        <a:bodyPr/>
        <a:lstStyle/>
        <a:p>
          <a:endParaRPr lang="es-PE"/>
        </a:p>
      </dgm:t>
    </dgm:pt>
    <dgm:pt modelId="{EE2ECFCD-B674-4FB3-BDC0-0190CD134E2F}" type="pres">
      <dgm:prSet presAssocID="{636AF135-7915-41C4-AB7D-DC70C837EE74}" presName="outerComposite" presStyleCnt="0">
        <dgm:presLayoutVars>
          <dgm:chMax val="5"/>
          <dgm:dir/>
          <dgm:resizeHandles val="exact"/>
        </dgm:presLayoutVars>
      </dgm:prSet>
      <dgm:spPr/>
    </dgm:pt>
    <dgm:pt modelId="{05771093-15F3-4382-B6C8-CDFB4730ED3D}" type="pres">
      <dgm:prSet presAssocID="{636AF135-7915-41C4-AB7D-DC70C837EE74}" presName="dummyMaxCanvas" presStyleCnt="0">
        <dgm:presLayoutVars/>
      </dgm:prSet>
      <dgm:spPr/>
    </dgm:pt>
    <dgm:pt modelId="{14EB4173-991C-42EB-A4CC-CCF94C5A9DB4}" type="pres">
      <dgm:prSet presAssocID="{636AF135-7915-41C4-AB7D-DC70C837EE74}" presName="FourNodes_1" presStyleLbl="node1" presStyleIdx="0" presStyleCnt="4">
        <dgm:presLayoutVars>
          <dgm:bulletEnabled val="1"/>
        </dgm:presLayoutVars>
      </dgm:prSet>
      <dgm:spPr/>
    </dgm:pt>
    <dgm:pt modelId="{69B64978-FBAD-45CA-83B7-6795BBDC1DB6}" type="pres">
      <dgm:prSet presAssocID="{636AF135-7915-41C4-AB7D-DC70C837EE74}" presName="FourNodes_2" presStyleLbl="node1" presStyleIdx="1" presStyleCnt="4">
        <dgm:presLayoutVars>
          <dgm:bulletEnabled val="1"/>
        </dgm:presLayoutVars>
      </dgm:prSet>
      <dgm:spPr/>
    </dgm:pt>
    <dgm:pt modelId="{53A9D8F8-1D36-4B45-9E29-25CD94DEAA30}" type="pres">
      <dgm:prSet presAssocID="{636AF135-7915-41C4-AB7D-DC70C837EE74}" presName="FourNodes_3" presStyleLbl="node1" presStyleIdx="2" presStyleCnt="4">
        <dgm:presLayoutVars>
          <dgm:bulletEnabled val="1"/>
        </dgm:presLayoutVars>
      </dgm:prSet>
      <dgm:spPr/>
    </dgm:pt>
    <dgm:pt modelId="{40743690-558E-4712-B3DD-C70BFF293DEC}" type="pres">
      <dgm:prSet presAssocID="{636AF135-7915-41C4-AB7D-DC70C837EE74}" presName="FourNodes_4" presStyleLbl="node1" presStyleIdx="3" presStyleCnt="4">
        <dgm:presLayoutVars>
          <dgm:bulletEnabled val="1"/>
        </dgm:presLayoutVars>
      </dgm:prSet>
      <dgm:spPr/>
    </dgm:pt>
    <dgm:pt modelId="{5A5C2990-FA84-4EFE-927A-72508A6F210B}" type="pres">
      <dgm:prSet presAssocID="{636AF135-7915-41C4-AB7D-DC70C837EE74}" presName="FourConn_1-2" presStyleLbl="fgAccFollowNode1" presStyleIdx="0" presStyleCnt="3">
        <dgm:presLayoutVars>
          <dgm:bulletEnabled val="1"/>
        </dgm:presLayoutVars>
      </dgm:prSet>
      <dgm:spPr/>
    </dgm:pt>
    <dgm:pt modelId="{9CA2C543-3333-458C-B019-8521A209366A}" type="pres">
      <dgm:prSet presAssocID="{636AF135-7915-41C4-AB7D-DC70C837EE74}" presName="FourConn_2-3" presStyleLbl="fgAccFollowNode1" presStyleIdx="1" presStyleCnt="3">
        <dgm:presLayoutVars>
          <dgm:bulletEnabled val="1"/>
        </dgm:presLayoutVars>
      </dgm:prSet>
      <dgm:spPr/>
    </dgm:pt>
    <dgm:pt modelId="{59CE5DE2-2D5B-4CBE-BCAD-C19697F2AD7D}" type="pres">
      <dgm:prSet presAssocID="{636AF135-7915-41C4-AB7D-DC70C837EE74}" presName="FourConn_3-4" presStyleLbl="fgAccFollowNode1" presStyleIdx="2" presStyleCnt="3">
        <dgm:presLayoutVars>
          <dgm:bulletEnabled val="1"/>
        </dgm:presLayoutVars>
      </dgm:prSet>
      <dgm:spPr/>
    </dgm:pt>
    <dgm:pt modelId="{4BE49E17-6763-4B8E-B4A6-052E4D9B1F78}" type="pres">
      <dgm:prSet presAssocID="{636AF135-7915-41C4-AB7D-DC70C837EE74}" presName="FourNodes_1_text" presStyleLbl="node1" presStyleIdx="3" presStyleCnt="4">
        <dgm:presLayoutVars>
          <dgm:bulletEnabled val="1"/>
        </dgm:presLayoutVars>
      </dgm:prSet>
      <dgm:spPr/>
    </dgm:pt>
    <dgm:pt modelId="{052828E3-F780-4E5D-A65B-8D043AB0A5A7}" type="pres">
      <dgm:prSet presAssocID="{636AF135-7915-41C4-AB7D-DC70C837EE74}" presName="FourNodes_2_text" presStyleLbl="node1" presStyleIdx="3" presStyleCnt="4">
        <dgm:presLayoutVars>
          <dgm:bulletEnabled val="1"/>
        </dgm:presLayoutVars>
      </dgm:prSet>
      <dgm:spPr/>
    </dgm:pt>
    <dgm:pt modelId="{B6DFA655-E83D-40C3-97CB-9DC276EDD0D4}" type="pres">
      <dgm:prSet presAssocID="{636AF135-7915-41C4-AB7D-DC70C837EE74}" presName="FourNodes_3_text" presStyleLbl="node1" presStyleIdx="3" presStyleCnt="4">
        <dgm:presLayoutVars>
          <dgm:bulletEnabled val="1"/>
        </dgm:presLayoutVars>
      </dgm:prSet>
      <dgm:spPr/>
    </dgm:pt>
    <dgm:pt modelId="{922D8858-7DD5-46F7-84B5-57A47924D38D}" type="pres">
      <dgm:prSet presAssocID="{636AF135-7915-41C4-AB7D-DC70C837EE74}" presName="FourNodes_4_text" presStyleLbl="node1" presStyleIdx="3" presStyleCnt="4">
        <dgm:presLayoutVars>
          <dgm:bulletEnabled val="1"/>
        </dgm:presLayoutVars>
      </dgm:prSet>
      <dgm:spPr/>
    </dgm:pt>
  </dgm:ptLst>
  <dgm:cxnLst>
    <dgm:cxn modelId="{1F8AFE03-BEE9-43D3-9782-384A7A56CFAA}" srcId="{636AF135-7915-41C4-AB7D-DC70C837EE74}" destId="{E98E6B4C-F559-4CC6-9D4B-53099E69540B}" srcOrd="2" destOrd="0" parTransId="{B0BB6165-CCED-45D4-B4CA-88E1D1C0A5A4}" sibTransId="{D5B7EEC5-7A75-4C73-B8D8-DF00FEC0FB70}"/>
    <dgm:cxn modelId="{56FE7616-EC99-4B2D-920B-5895ABE76B65}" srcId="{636AF135-7915-41C4-AB7D-DC70C837EE74}" destId="{98F40428-2BC9-483C-B445-22E39FC1680C}" srcOrd="1" destOrd="0" parTransId="{8219B59C-85CF-4026-BC94-0732C9976539}" sibTransId="{4DC24CCA-D5AC-431B-BA49-D7725B134801}"/>
    <dgm:cxn modelId="{6F8B1D2E-1CB8-4929-9D5B-858446436D53}" type="presOf" srcId="{E98E6B4C-F559-4CC6-9D4B-53099E69540B}" destId="{53A9D8F8-1D36-4B45-9E29-25CD94DEAA30}" srcOrd="0" destOrd="0" presId="urn:microsoft.com/office/officeart/2005/8/layout/vProcess5"/>
    <dgm:cxn modelId="{31A11B55-CBA7-4803-88CB-ABB3E5405CFC}" srcId="{636AF135-7915-41C4-AB7D-DC70C837EE74}" destId="{94855D9D-D0E9-4F01-8B1A-A44DF40476F5}" srcOrd="0" destOrd="0" parTransId="{4CDF3381-72FB-47D0-BDCC-3E5E15F57C7C}" sibTransId="{1886DE9A-03F3-4699-AF8D-8FDB53F43CFA}"/>
    <dgm:cxn modelId="{A956CF75-3CC9-4135-87A7-AA9078B569AA}" type="presOf" srcId="{2DC23410-8FBF-4C4E-9303-DFC8F2570999}" destId="{922D8858-7DD5-46F7-84B5-57A47924D38D}" srcOrd="1" destOrd="0" presId="urn:microsoft.com/office/officeart/2005/8/layout/vProcess5"/>
    <dgm:cxn modelId="{870D0A59-E620-4C56-A20F-F02F855E8888}" type="presOf" srcId="{4DC24CCA-D5AC-431B-BA49-D7725B134801}" destId="{9CA2C543-3333-458C-B019-8521A209366A}" srcOrd="0" destOrd="0" presId="urn:microsoft.com/office/officeart/2005/8/layout/vProcess5"/>
    <dgm:cxn modelId="{1FA2AE7B-9A9A-4EBE-A7FA-79EE7862D881}" type="presOf" srcId="{E98E6B4C-F559-4CC6-9D4B-53099E69540B}" destId="{B6DFA655-E83D-40C3-97CB-9DC276EDD0D4}" srcOrd="1" destOrd="0" presId="urn:microsoft.com/office/officeart/2005/8/layout/vProcess5"/>
    <dgm:cxn modelId="{56BE1B82-83C7-4B04-B77D-C3F99F248F4C}" type="presOf" srcId="{2DC23410-8FBF-4C4E-9303-DFC8F2570999}" destId="{40743690-558E-4712-B3DD-C70BFF293DEC}" srcOrd="0" destOrd="0" presId="urn:microsoft.com/office/officeart/2005/8/layout/vProcess5"/>
    <dgm:cxn modelId="{3DB6328A-437A-4310-B32A-57C88C498093}" srcId="{636AF135-7915-41C4-AB7D-DC70C837EE74}" destId="{2DC23410-8FBF-4C4E-9303-DFC8F2570999}" srcOrd="3" destOrd="0" parTransId="{EBF4C358-16D3-41A4-A5FD-49B78C107388}" sibTransId="{DEBBB3B5-0998-4F53-BAD4-888C88A753A4}"/>
    <dgm:cxn modelId="{99A70DA2-D8AC-4861-8CF8-7D201ECCDD4E}" type="presOf" srcId="{98F40428-2BC9-483C-B445-22E39FC1680C}" destId="{052828E3-F780-4E5D-A65B-8D043AB0A5A7}" srcOrd="1" destOrd="0" presId="urn:microsoft.com/office/officeart/2005/8/layout/vProcess5"/>
    <dgm:cxn modelId="{8E054CBE-DDC1-4478-909F-EE6C080AD22D}" type="presOf" srcId="{D5B7EEC5-7A75-4C73-B8D8-DF00FEC0FB70}" destId="{59CE5DE2-2D5B-4CBE-BCAD-C19697F2AD7D}" srcOrd="0" destOrd="0" presId="urn:microsoft.com/office/officeart/2005/8/layout/vProcess5"/>
    <dgm:cxn modelId="{1FFF25D1-23CD-4474-BF92-E837A3DD9A88}" type="presOf" srcId="{1886DE9A-03F3-4699-AF8D-8FDB53F43CFA}" destId="{5A5C2990-FA84-4EFE-927A-72508A6F210B}" srcOrd="0" destOrd="0" presId="urn:microsoft.com/office/officeart/2005/8/layout/vProcess5"/>
    <dgm:cxn modelId="{47BE6FE1-2B14-49FC-9A13-68B6915A57F8}" type="presOf" srcId="{94855D9D-D0E9-4F01-8B1A-A44DF40476F5}" destId="{4BE49E17-6763-4B8E-B4A6-052E4D9B1F78}" srcOrd="1" destOrd="0" presId="urn:microsoft.com/office/officeart/2005/8/layout/vProcess5"/>
    <dgm:cxn modelId="{02DE9AE1-4C57-4E86-A93E-5A65B41C9EB9}" type="presOf" srcId="{98F40428-2BC9-483C-B445-22E39FC1680C}" destId="{69B64978-FBAD-45CA-83B7-6795BBDC1DB6}" srcOrd="0" destOrd="0" presId="urn:microsoft.com/office/officeart/2005/8/layout/vProcess5"/>
    <dgm:cxn modelId="{FB7535E8-C812-4870-898F-833E703C2D71}" type="presOf" srcId="{94855D9D-D0E9-4F01-8B1A-A44DF40476F5}" destId="{14EB4173-991C-42EB-A4CC-CCF94C5A9DB4}" srcOrd="0" destOrd="0" presId="urn:microsoft.com/office/officeart/2005/8/layout/vProcess5"/>
    <dgm:cxn modelId="{2983B5E9-1AD0-4B72-88E4-CD90A289A9C3}" type="presOf" srcId="{636AF135-7915-41C4-AB7D-DC70C837EE74}" destId="{EE2ECFCD-B674-4FB3-BDC0-0190CD134E2F}" srcOrd="0" destOrd="0" presId="urn:microsoft.com/office/officeart/2005/8/layout/vProcess5"/>
    <dgm:cxn modelId="{7E78379A-93C0-4459-BE5F-28452F59D42F}" type="presParOf" srcId="{EE2ECFCD-B674-4FB3-BDC0-0190CD134E2F}" destId="{05771093-15F3-4382-B6C8-CDFB4730ED3D}" srcOrd="0" destOrd="0" presId="urn:microsoft.com/office/officeart/2005/8/layout/vProcess5"/>
    <dgm:cxn modelId="{71080A68-AE43-448E-B07C-F2BC44283A9A}" type="presParOf" srcId="{EE2ECFCD-B674-4FB3-BDC0-0190CD134E2F}" destId="{14EB4173-991C-42EB-A4CC-CCF94C5A9DB4}" srcOrd="1" destOrd="0" presId="urn:microsoft.com/office/officeart/2005/8/layout/vProcess5"/>
    <dgm:cxn modelId="{9EF2FD3F-AD57-48D8-873F-9FC88DA22B26}" type="presParOf" srcId="{EE2ECFCD-B674-4FB3-BDC0-0190CD134E2F}" destId="{69B64978-FBAD-45CA-83B7-6795BBDC1DB6}" srcOrd="2" destOrd="0" presId="urn:microsoft.com/office/officeart/2005/8/layout/vProcess5"/>
    <dgm:cxn modelId="{8FE3447C-5CC1-42EA-8E5F-ED2B5AFBD53E}" type="presParOf" srcId="{EE2ECFCD-B674-4FB3-BDC0-0190CD134E2F}" destId="{53A9D8F8-1D36-4B45-9E29-25CD94DEAA30}" srcOrd="3" destOrd="0" presId="urn:microsoft.com/office/officeart/2005/8/layout/vProcess5"/>
    <dgm:cxn modelId="{50C5B63E-9CD5-4AFB-8D9F-DDD17BDB342C}" type="presParOf" srcId="{EE2ECFCD-B674-4FB3-BDC0-0190CD134E2F}" destId="{40743690-558E-4712-B3DD-C70BFF293DEC}" srcOrd="4" destOrd="0" presId="urn:microsoft.com/office/officeart/2005/8/layout/vProcess5"/>
    <dgm:cxn modelId="{485F99CA-605C-46E0-A989-74896E48E0FC}" type="presParOf" srcId="{EE2ECFCD-B674-4FB3-BDC0-0190CD134E2F}" destId="{5A5C2990-FA84-4EFE-927A-72508A6F210B}" srcOrd="5" destOrd="0" presId="urn:microsoft.com/office/officeart/2005/8/layout/vProcess5"/>
    <dgm:cxn modelId="{AD76CA28-F277-4D2A-B4B0-F7B6A7E4C56F}" type="presParOf" srcId="{EE2ECFCD-B674-4FB3-BDC0-0190CD134E2F}" destId="{9CA2C543-3333-458C-B019-8521A209366A}" srcOrd="6" destOrd="0" presId="urn:microsoft.com/office/officeart/2005/8/layout/vProcess5"/>
    <dgm:cxn modelId="{8AB18114-0F69-4471-B3AA-7A8C42B22611}" type="presParOf" srcId="{EE2ECFCD-B674-4FB3-BDC0-0190CD134E2F}" destId="{59CE5DE2-2D5B-4CBE-BCAD-C19697F2AD7D}" srcOrd="7" destOrd="0" presId="urn:microsoft.com/office/officeart/2005/8/layout/vProcess5"/>
    <dgm:cxn modelId="{0964ECC2-817B-495F-A372-BCFC8180C911}" type="presParOf" srcId="{EE2ECFCD-B674-4FB3-BDC0-0190CD134E2F}" destId="{4BE49E17-6763-4B8E-B4A6-052E4D9B1F78}" srcOrd="8" destOrd="0" presId="urn:microsoft.com/office/officeart/2005/8/layout/vProcess5"/>
    <dgm:cxn modelId="{85E37232-3134-4CE3-A9A0-A58454096F14}" type="presParOf" srcId="{EE2ECFCD-B674-4FB3-BDC0-0190CD134E2F}" destId="{052828E3-F780-4E5D-A65B-8D043AB0A5A7}" srcOrd="9" destOrd="0" presId="urn:microsoft.com/office/officeart/2005/8/layout/vProcess5"/>
    <dgm:cxn modelId="{A838AF54-4626-4127-AE77-6FAF5DE80200}" type="presParOf" srcId="{EE2ECFCD-B674-4FB3-BDC0-0190CD134E2F}" destId="{B6DFA655-E83D-40C3-97CB-9DC276EDD0D4}" srcOrd="10" destOrd="0" presId="urn:microsoft.com/office/officeart/2005/8/layout/vProcess5"/>
    <dgm:cxn modelId="{909E23AD-15BE-43BD-A370-11A5A6C8619F}" type="presParOf" srcId="{EE2ECFCD-B674-4FB3-BDC0-0190CD134E2F}" destId="{922D8858-7DD5-46F7-84B5-57A47924D38D}"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AF6D58-E23E-4F2C-B014-C98E6F5830F9}"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s-PE"/>
        </a:p>
      </dgm:t>
    </dgm:pt>
    <dgm:pt modelId="{3244DD56-AAD0-43A8-A2FD-002E9B1D10FC}">
      <dgm:prSet phldrT="[Texto]"/>
      <dgm:spPr/>
      <dgm:t>
        <a:bodyPr/>
        <a:lstStyle/>
        <a:p>
          <a:r>
            <a:rPr lang="es-ES" b="1" dirty="0">
              <a:latin typeface="Calibri" panose="020F0502020204030204" pitchFamily="34" charset="0"/>
              <a:cs typeface="Calibri" panose="020F0502020204030204" pitchFamily="34" charset="0"/>
            </a:rPr>
            <a:t>Influencia en la satisfacción del cliente</a:t>
          </a:r>
          <a:endParaRPr lang="es-PE" b="1" dirty="0">
            <a:latin typeface="Calibri" panose="020F0502020204030204" pitchFamily="34" charset="0"/>
            <a:cs typeface="Calibri" panose="020F0502020204030204" pitchFamily="34" charset="0"/>
          </a:endParaRPr>
        </a:p>
      </dgm:t>
    </dgm:pt>
    <dgm:pt modelId="{0AF9C310-FCBF-4DBF-B6E2-2DFA2496485A}" type="parTrans" cxnId="{A2498F19-514F-47F2-B97B-EA819CB87C7B}">
      <dgm:prSet/>
      <dgm:spPr/>
      <dgm:t>
        <a:bodyPr/>
        <a:lstStyle/>
        <a:p>
          <a:endParaRPr lang="es-PE">
            <a:latin typeface="Calibri" panose="020F0502020204030204" pitchFamily="34" charset="0"/>
            <a:cs typeface="Calibri" panose="020F0502020204030204" pitchFamily="34" charset="0"/>
          </a:endParaRPr>
        </a:p>
      </dgm:t>
    </dgm:pt>
    <dgm:pt modelId="{42BB3D29-D997-4C85-AEA9-DF8AE87DAD1F}" type="sibTrans" cxnId="{A2498F19-514F-47F2-B97B-EA819CB87C7B}">
      <dgm:prSet/>
      <dgm:spPr/>
      <dgm:t>
        <a:bodyPr/>
        <a:lstStyle/>
        <a:p>
          <a:endParaRPr lang="es-PE">
            <a:latin typeface="Calibri" panose="020F0502020204030204" pitchFamily="34" charset="0"/>
            <a:cs typeface="Calibri" panose="020F0502020204030204" pitchFamily="34" charset="0"/>
          </a:endParaRPr>
        </a:p>
      </dgm:t>
    </dgm:pt>
    <dgm:pt modelId="{1057987C-E1A0-4944-98A7-E48111074CAC}">
      <dgm:prSet phldrT="[Texto]"/>
      <dgm:spPr/>
      <dgm:t>
        <a:bodyPr/>
        <a:lstStyle/>
        <a:p>
          <a:r>
            <a:rPr lang="es-ES" b="0" i="0" dirty="0">
              <a:latin typeface="Calibri" panose="020F0502020204030204" pitchFamily="34" charset="0"/>
              <a:cs typeface="Calibri" panose="020F0502020204030204" pitchFamily="34" charset="0"/>
            </a:rPr>
            <a:t>Se refiere a cómo un proceso específico puede afectar la percepción del cliente sobre el producto o servicio</a:t>
          </a:r>
          <a:endParaRPr lang="es-PE" dirty="0">
            <a:latin typeface="Calibri" panose="020F0502020204030204" pitchFamily="34" charset="0"/>
            <a:cs typeface="Calibri" panose="020F0502020204030204" pitchFamily="34" charset="0"/>
          </a:endParaRPr>
        </a:p>
      </dgm:t>
    </dgm:pt>
    <dgm:pt modelId="{4657348C-976C-487E-8F75-6FCB2C16D55F}" type="parTrans" cxnId="{A9C4EE46-6442-4D79-A07F-309944A57DBC}">
      <dgm:prSet/>
      <dgm:spPr/>
      <dgm:t>
        <a:bodyPr/>
        <a:lstStyle/>
        <a:p>
          <a:endParaRPr lang="es-PE">
            <a:latin typeface="Calibri" panose="020F0502020204030204" pitchFamily="34" charset="0"/>
            <a:cs typeface="Calibri" panose="020F0502020204030204" pitchFamily="34" charset="0"/>
          </a:endParaRPr>
        </a:p>
      </dgm:t>
    </dgm:pt>
    <dgm:pt modelId="{9B4E63FB-9DB8-4881-BFD7-86FCF505B6D5}" type="sibTrans" cxnId="{A9C4EE46-6442-4D79-A07F-309944A57DBC}">
      <dgm:prSet/>
      <dgm:spPr/>
      <dgm:t>
        <a:bodyPr/>
        <a:lstStyle/>
        <a:p>
          <a:endParaRPr lang="es-PE">
            <a:latin typeface="Calibri" panose="020F0502020204030204" pitchFamily="34" charset="0"/>
            <a:cs typeface="Calibri" panose="020F0502020204030204" pitchFamily="34" charset="0"/>
          </a:endParaRPr>
        </a:p>
      </dgm:t>
    </dgm:pt>
    <dgm:pt modelId="{B32A23FA-82BF-4BA0-A190-798179CF796A}">
      <dgm:prSet phldrT="[Texto]"/>
      <dgm:spPr/>
      <dgm:t>
        <a:bodyPr/>
        <a:lstStyle/>
        <a:p>
          <a:r>
            <a:rPr lang="es-ES" b="0" i="0" dirty="0">
              <a:latin typeface="Calibri" panose="020F0502020204030204" pitchFamily="34" charset="0"/>
              <a:cs typeface="Calibri" panose="020F0502020204030204" pitchFamily="34" charset="0"/>
            </a:rPr>
            <a:t>Por ejemplo, un proceso de atención al cliente eficiente puede aumentar la satisfacción del cliente, mientras que un proceso de facturación complicado puede disminuir la satisfacción del cliente</a:t>
          </a:r>
          <a:endParaRPr lang="es-PE" dirty="0">
            <a:latin typeface="Calibri" panose="020F0502020204030204" pitchFamily="34" charset="0"/>
            <a:cs typeface="Calibri" panose="020F0502020204030204" pitchFamily="34" charset="0"/>
          </a:endParaRPr>
        </a:p>
      </dgm:t>
    </dgm:pt>
    <dgm:pt modelId="{0E5EC360-CFE7-483A-A5D6-979724840920}" type="parTrans" cxnId="{6BAC70F5-E73F-4BF8-A9B2-7EFDC07E93E3}">
      <dgm:prSet/>
      <dgm:spPr/>
      <dgm:t>
        <a:bodyPr/>
        <a:lstStyle/>
        <a:p>
          <a:endParaRPr lang="es-PE">
            <a:latin typeface="Calibri" panose="020F0502020204030204" pitchFamily="34" charset="0"/>
            <a:cs typeface="Calibri" panose="020F0502020204030204" pitchFamily="34" charset="0"/>
          </a:endParaRPr>
        </a:p>
      </dgm:t>
    </dgm:pt>
    <dgm:pt modelId="{CBECD8E3-461B-4CCC-B6F6-76F3A1AC1527}" type="sibTrans" cxnId="{6BAC70F5-E73F-4BF8-A9B2-7EFDC07E93E3}">
      <dgm:prSet/>
      <dgm:spPr/>
      <dgm:t>
        <a:bodyPr/>
        <a:lstStyle/>
        <a:p>
          <a:endParaRPr lang="es-PE">
            <a:latin typeface="Calibri" panose="020F0502020204030204" pitchFamily="34" charset="0"/>
            <a:cs typeface="Calibri" panose="020F0502020204030204" pitchFamily="34" charset="0"/>
          </a:endParaRPr>
        </a:p>
      </dgm:t>
    </dgm:pt>
    <dgm:pt modelId="{80C8F2B8-612F-4C67-B501-887DD20F78AA}">
      <dgm:prSet phldrT="[Texto]"/>
      <dgm:spPr/>
      <dgm:t>
        <a:bodyPr/>
        <a:lstStyle/>
        <a:p>
          <a:r>
            <a:rPr lang="es-ES" b="1" dirty="0">
              <a:latin typeface="Calibri" panose="020F0502020204030204" pitchFamily="34" charset="0"/>
              <a:cs typeface="Calibri" panose="020F0502020204030204" pitchFamily="34" charset="0"/>
            </a:rPr>
            <a:t>Los </a:t>
          </a:r>
          <a:r>
            <a:rPr lang="es-ES" b="1" i="0" dirty="0">
              <a:latin typeface="Calibri" panose="020F0502020204030204" pitchFamily="34" charset="0"/>
              <a:cs typeface="Calibri" panose="020F0502020204030204" pitchFamily="34" charset="0"/>
            </a:rPr>
            <a:t>efectos en la calidad del producto/servicio</a:t>
          </a:r>
          <a:endParaRPr lang="es-PE" b="1" dirty="0">
            <a:latin typeface="Calibri" panose="020F0502020204030204" pitchFamily="34" charset="0"/>
            <a:cs typeface="Calibri" panose="020F0502020204030204" pitchFamily="34" charset="0"/>
          </a:endParaRPr>
        </a:p>
      </dgm:t>
    </dgm:pt>
    <dgm:pt modelId="{85C18963-F254-4AFA-B13E-684C7540C1FF}" type="parTrans" cxnId="{650B6ED5-2256-4F62-9E5E-4C6B2B47D875}">
      <dgm:prSet/>
      <dgm:spPr/>
      <dgm:t>
        <a:bodyPr/>
        <a:lstStyle/>
        <a:p>
          <a:endParaRPr lang="es-PE">
            <a:latin typeface="Calibri" panose="020F0502020204030204" pitchFamily="34" charset="0"/>
            <a:cs typeface="Calibri" panose="020F0502020204030204" pitchFamily="34" charset="0"/>
          </a:endParaRPr>
        </a:p>
      </dgm:t>
    </dgm:pt>
    <dgm:pt modelId="{BADB1222-044C-4062-AE74-562D62F437C7}" type="sibTrans" cxnId="{650B6ED5-2256-4F62-9E5E-4C6B2B47D875}">
      <dgm:prSet/>
      <dgm:spPr/>
      <dgm:t>
        <a:bodyPr/>
        <a:lstStyle/>
        <a:p>
          <a:endParaRPr lang="es-PE">
            <a:latin typeface="Calibri" panose="020F0502020204030204" pitchFamily="34" charset="0"/>
            <a:cs typeface="Calibri" panose="020F0502020204030204" pitchFamily="34" charset="0"/>
          </a:endParaRPr>
        </a:p>
      </dgm:t>
    </dgm:pt>
    <dgm:pt modelId="{FE316E50-3F4A-4697-B2C3-211A86D6DB48}">
      <dgm:prSet phldrT="[Texto]"/>
      <dgm:spPr/>
      <dgm:t>
        <a:bodyPr/>
        <a:lstStyle/>
        <a:p>
          <a:r>
            <a:rPr lang="es-ES" b="0" i="0" dirty="0">
              <a:latin typeface="Calibri" panose="020F0502020204030204" pitchFamily="34" charset="0"/>
              <a:cs typeface="Calibri" panose="020F0502020204030204" pitchFamily="34" charset="0"/>
            </a:rPr>
            <a:t>Se refiere a cómo un proceso puede afectar la calidad final del producto o servicio</a:t>
          </a:r>
          <a:endParaRPr lang="es-PE" dirty="0">
            <a:latin typeface="Calibri" panose="020F0502020204030204" pitchFamily="34" charset="0"/>
            <a:cs typeface="Calibri" panose="020F0502020204030204" pitchFamily="34" charset="0"/>
          </a:endParaRPr>
        </a:p>
      </dgm:t>
    </dgm:pt>
    <dgm:pt modelId="{B12C3401-BE31-480D-BF60-404364959A40}" type="parTrans" cxnId="{4DD7524C-DEB0-47AB-A508-988F88D63736}">
      <dgm:prSet/>
      <dgm:spPr/>
      <dgm:t>
        <a:bodyPr/>
        <a:lstStyle/>
        <a:p>
          <a:endParaRPr lang="es-PE">
            <a:latin typeface="Calibri" panose="020F0502020204030204" pitchFamily="34" charset="0"/>
            <a:cs typeface="Calibri" panose="020F0502020204030204" pitchFamily="34" charset="0"/>
          </a:endParaRPr>
        </a:p>
      </dgm:t>
    </dgm:pt>
    <dgm:pt modelId="{33582BE2-B72F-4378-AD56-6FC1512304D3}" type="sibTrans" cxnId="{4DD7524C-DEB0-47AB-A508-988F88D63736}">
      <dgm:prSet/>
      <dgm:spPr/>
      <dgm:t>
        <a:bodyPr/>
        <a:lstStyle/>
        <a:p>
          <a:endParaRPr lang="es-PE">
            <a:latin typeface="Calibri" panose="020F0502020204030204" pitchFamily="34" charset="0"/>
            <a:cs typeface="Calibri" panose="020F0502020204030204" pitchFamily="34" charset="0"/>
          </a:endParaRPr>
        </a:p>
      </dgm:t>
    </dgm:pt>
    <dgm:pt modelId="{41211283-6EA2-40A8-8A08-5C6A7BE593DA}">
      <dgm:prSet phldrT="[Texto]"/>
      <dgm:spPr/>
      <dgm:t>
        <a:bodyPr/>
        <a:lstStyle/>
        <a:p>
          <a:r>
            <a:rPr lang="es-ES" b="0" i="0" dirty="0">
              <a:latin typeface="Calibri" panose="020F0502020204030204" pitchFamily="34" charset="0"/>
              <a:cs typeface="Calibri" panose="020F0502020204030204" pitchFamily="34" charset="0"/>
            </a:rPr>
            <a:t>Por ejemplo, un proceso de control de calidad riguroso puede asegurar que los productos defectuosos no lleguen al mercado.</a:t>
          </a:r>
          <a:endParaRPr lang="es-PE" dirty="0">
            <a:latin typeface="Calibri" panose="020F0502020204030204" pitchFamily="34" charset="0"/>
            <a:cs typeface="Calibri" panose="020F0502020204030204" pitchFamily="34" charset="0"/>
          </a:endParaRPr>
        </a:p>
      </dgm:t>
    </dgm:pt>
    <dgm:pt modelId="{CA4E983A-3B7C-4051-966C-0C4501B40CBA}" type="parTrans" cxnId="{09BB57A7-1C13-4447-A584-7AE84DBF5E55}">
      <dgm:prSet/>
      <dgm:spPr/>
      <dgm:t>
        <a:bodyPr/>
        <a:lstStyle/>
        <a:p>
          <a:endParaRPr lang="es-PE">
            <a:latin typeface="Calibri" panose="020F0502020204030204" pitchFamily="34" charset="0"/>
            <a:cs typeface="Calibri" panose="020F0502020204030204" pitchFamily="34" charset="0"/>
          </a:endParaRPr>
        </a:p>
      </dgm:t>
    </dgm:pt>
    <dgm:pt modelId="{320D355B-5C5C-430A-82B3-47ECB17D472C}" type="sibTrans" cxnId="{09BB57A7-1C13-4447-A584-7AE84DBF5E55}">
      <dgm:prSet/>
      <dgm:spPr/>
      <dgm:t>
        <a:bodyPr/>
        <a:lstStyle/>
        <a:p>
          <a:endParaRPr lang="es-PE">
            <a:latin typeface="Calibri" panose="020F0502020204030204" pitchFamily="34" charset="0"/>
            <a:cs typeface="Calibri" panose="020F0502020204030204" pitchFamily="34" charset="0"/>
          </a:endParaRPr>
        </a:p>
      </dgm:t>
    </dgm:pt>
    <dgm:pt modelId="{621A45ED-0F22-4544-90B4-421365E1747F}">
      <dgm:prSet phldrT="[Texto]"/>
      <dgm:spPr/>
      <dgm:t>
        <a:bodyPr/>
        <a:lstStyle/>
        <a:p>
          <a:r>
            <a:rPr lang="es-ES" b="1" i="0" dirty="0">
              <a:latin typeface="Calibri" panose="020F0502020204030204" pitchFamily="34" charset="0"/>
              <a:cs typeface="Calibri" panose="020F0502020204030204" pitchFamily="34" charset="0"/>
            </a:rPr>
            <a:t>Influencia en la misión y estrategia</a:t>
          </a:r>
          <a:endParaRPr lang="es-PE" dirty="0">
            <a:latin typeface="Calibri" panose="020F0502020204030204" pitchFamily="34" charset="0"/>
            <a:cs typeface="Calibri" panose="020F0502020204030204" pitchFamily="34" charset="0"/>
          </a:endParaRPr>
        </a:p>
      </dgm:t>
    </dgm:pt>
    <dgm:pt modelId="{8ED85FFC-F450-499D-A19A-1B4DB2E09C25}" type="parTrans" cxnId="{006B7103-0678-48AF-B965-142F1BA83F09}">
      <dgm:prSet/>
      <dgm:spPr/>
      <dgm:t>
        <a:bodyPr/>
        <a:lstStyle/>
        <a:p>
          <a:endParaRPr lang="es-PE">
            <a:latin typeface="Calibri" panose="020F0502020204030204" pitchFamily="34" charset="0"/>
            <a:cs typeface="Calibri" panose="020F0502020204030204" pitchFamily="34" charset="0"/>
          </a:endParaRPr>
        </a:p>
      </dgm:t>
    </dgm:pt>
    <dgm:pt modelId="{E1153016-C2AD-4732-B37D-BDC1B3177026}" type="sibTrans" cxnId="{006B7103-0678-48AF-B965-142F1BA83F09}">
      <dgm:prSet/>
      <dgm:spPr/>
      <dgm:t>
        <a:bodyPr/>
        <a:lstStyle/>
        <a:p>
          <a:endParaRPr lang="es-PE">
            <a:latin typeface="Calibri" panose="020F0502020204030204" pitchFamily="34" charset="0"/>
            <a:cs typeface="Calibri" panose="020F0502020204030204" pitchFamily="34" charset="0"/>
          </a:endParaRPr>
        </a:p>
      </dgm:t>
    </dgm:pt>
    <dgm:pt modelId="{D820FFFB-395A-45FB-B820-86AC044F1B69}">
      <dgm:prSet phldrT="[Texto]"/>
      <dgm:spPr/>
      <dgm:t>
        <a:bodyPr/>
        <a:lstStyle/>
        <a:p>
          <a:r>
            <a:rPr lang="es-ES" b="0" i="0" dirty="0">
              <a:latin typeface="Calibri" panose="020F0502020204030204" pitchFamily="34" charset="0"/>
              <a:cs typeface="Calibri" panose="020F0502020204030204" pitchFamily="34" charset="0"/>
            </a:rPr>
            <a:t>Se refiere a cómo un proceso se alinea con la misión y estrategia general de la organización.</a:t>
          </a:r>
          <a:endParaRPr lang="es-PE" dirty="0">
            <a:latin typeface="Calibri" panose="020F0502020204030204" pitchFamily="34" charset="0"/>
            <a:cs typeface="Calibri" panose="020F0502020204030204" pitchFamily="34" charset="0"/>
          </a:endParaRPr>
        </a:p>
      </dgm:t>
    </dgm:pt>
    <dgm:pt modelId="{E2DC9CAC-C1A1-4864-8CFF-79A571C4E3C3}" type="parTrans" cxnId="{685AC3D8-FD50-48D0-ACE9-CAD331E718A2}">
      <dgm:prSet/>
      <dgm:spPr/>
      <dgm:t>
        <a:bodyPr/>
        <a:lstStyle/>
        <a:p>
          <a:endParaRPr lang="es-PE">
            <a:latin typeface="Calibri" panose="020F0502020204030204" pitchFamily="34" charset="0"/>
            <a:cs typeface="Calibri" panose="020F0502020204030204" pitchFamily="34" charset="0"/>
          </a:endParaRPr>
        </a:p>
      </dgm:t>
    </dgm:pt>
    <dgm:pt modelId="{71E5723F-D94D-4840-8B7F-8C543493300A}" type="sibTrans" cxnId="{685AC3D8-FD50-48D0-ACE9-CAD331E718A2}">
      <dgm:prSet/>
      <dgm:spPr/>
      <dgm:t>
        <a:bodyPr/>
        <a:lstStyle/>
        <a:p>
          <a:endParaRPr lang="es-PE">
            <a:latin typeface="Calibri" panose="020F0502020204030204" pitchFamily="34" charset="0"/>
            <a:cs typeface="Calibri" panose="020F0502020204030204" pitchFamily="34" charset="0"/>
          </a:endParaRPr>
        </a:p>
      </dgm:t>
    </dgm:pt>
    <dgm:pt modelId="{D7045206-B6BA-45F4-881E-55F7BBADD533}">
      <dgm:prSet phldrT="[Texto]"/>
      <dgm:spPr/>
      <dgm:t>
        <a:bodyPr/>
        <a:lstStyle/>
        <a:p>
          <a:r>
            <a:rPr lang="es-ES" b="0" i="0" dirty="0">
              <a:latin typeface="Calibri" panose="020F0502020204030204" pitchFamily="34" charset="0"/>
              <a:cs typeface="Calibri" panose="020F0502020204030204" pitchFamily="34" charset="0"/>
            </a:rPr>
            <a:t>Por ejemplo, si una empresa se enfoca en la innovación, debería tener procesos que fomenten la creatividad y la experimentación.</a:t>
          </a:r>
          <a:endParaRPr lang="es-PE" dirty="0">
            <a:latin typeface="Calibri" panose="020F0502020204030204" pitchFamily="34" charset="0"/>
            <a:cs typeface="Calibri" panose="020F0502020204030204" pitchFamily="34" charset="0"/>
          </a:endParaRPr>
        </a:p>
      </dgm:t>
    </dgm:pt>
    <dgm:pt modelId="{2DAF6A70-01E1-4504-973E-C56368F2296C}" type="parTrans" cxnId="{B6B347B4-7A77-40C2-A8E2-E93100C453F6}">
      <dgm:prSet/>
      <dgm:spPr/>
      <dgm:t>
        <a:bodyPr/>
        <a:lstStyle/>
        <a:p>
          <a:endParaRPr lang="es-PE">
            <a:latin typeface="Calibri" panose="020F0502020204030204" pitchFamily="34" charset="0"/>
            <a:cs typeface="Calibri" panose="020F0502020204030204" pitchFamily="34" charset="0"/>
          </a:endParaRPr>
        </a:p>
      </dgm:t>
    </dgm:pt>
    <dgm:pt modelId="{4EE9B3AB-1254-497C-93AA-724F7DB1CAD8}" type="sibTrans" cxnId="{B6B347B4-7A77-40C2-A8E2-E93100C453F6}">
      <dgm:prSet/>
      <dgm:spPr/>
      <dgm:t>
        <a:bodyPr/>
        <a:lstStyle/>
        <a:p>
          <a:endParaRPr lang="es-PE">
            <a:latin typeface="Calibri" panose="020F0502020204030204" pitchFamily="34" charset="0"/>
            <a:cs typeface="Calibri" panose="020F0502020204030204" pitchFamily="34" charset="0"/>
          </a:endParaRPr>
        </a:p>
      </dgm:t>
    </dgm:pt>
    <dgm:pt modelId="{799D9A5E-00E6-4C96-A566-BB2ECADCA92E}" type="pres">
      <dgm:prSet presAssocID="{C0AF6D58-E23E-4F2C-B014-C98E6F5830F9}" presName="Name0" presStyleCnt="0">
        <dgm:presLayoutVars>
          <dgm:dir/>
          <dgm:animLvl val="lvl"/>
          <dgm:resizeHandles val="exact"/>
        </dgm:presLayoutVars>
      </dgm:prSet>
      <dgm:spPr/>
    </dgm:pt>
    <dgm:pt modelId="{6B647417-8ECA-43A9-AEF9-6AD22B8FD6B1}" type="pres">
      <dgm:prSet presAssocID="{3244DD56-AAD0-43A8-A2FD-002E9B1D10FC}" presName="composite" presStyleCnt="0"/>
      <dgm:spPr/>
    </dgm:pt>
    <dgm:pt modelId="{8F550697-BD0D-4C3B-B034-89BC364B6547}" type="pres">
      <dgm:prSet presAssocID="{3244DD56-AAD0-43A8-A2FD-002E9B1D10FC}" presName="parTx" presStyleLbl="alignNode1" presStyleIdx="0" presStyleCnt="3">
        <dgm:presLayoutVars>
          <dgm:chMax val="0"/>
          <dgm:chPref val="0"/>
          <dgm:bulletEnabled val="1"/>
        </dgm:presLayoutVars>
      </dgm:prSet>
      <dgm:spPr/>
    </dgm:pt>
    <dgm:pt modelId="{A22439D5-4AF2-4D1B-B736-370DEB42C54B}" type="pres">
      <dgm:prSet presAssocID="{3244DD56-AAD0-43A8-A2FD-002E9B1D10FC}" presName="desTx" presStyleLbl="alignAccFollowNode1" presStyleIdx="0" presStyleCnt="3">
        <dgm:presLayoutVars>
          <dgm:bulletEnabled val="1"/>
        </dgm:presLayoutVars>
      </dgm:prSet>
      <dgm:spPr/>
    </dgm:pt>
    <dgm:pt modelId="{71375F16-EBD5-4237-AE42-4D513559609F}" type="pres">
      <dgm:prSet presAssocID="{42BB3D29-D997-4C85-AEA9-DF8AE87DAD1F}" presName="space" presStyleCnt="0"/>
      <dgm:spPr/>
    </dgm:pt>
    <dgm:pt modelId="{1101C848-B477-4419-8D8E-956DC2AAC4C9}" type="pres">
      <dgm:prSet presAssocID="{80C8F2B8-612F-4C67-B501-887DD20F78AA}" presName="composite" presStyleCnt="0"/>
      <dgm:spPr/>
    </dgm:pt>
    <dgm:pt modelId="{B8F5C7CD-E285-4675-A6EA-C98A3099E543}" type="pres">
      <dgm:prSet presAssocID="{80C8F2B8-612F-4C67-B501-887DD20F78AA}" presName="parTx" presStyleLbl="alignNode1" presStyleIdx="1" presStyleCnt="3">
        <dgm:presLayoutVars>
          <dgm:chMax val="0"/>
          <dgm:chPref val="0"/>
          <dgm:bulletEnabled val="1"/>
        </dgm:presLayoutVars>
      </dgm:prSet>
      <dgm:spPr/>
    </dgm:pt>
    <dgm:pt modelId="{D848AEA3-9441-4A27-9B76-60B05BD4C394}" type="pres">
      <dgm:prSet presAssocID="{80C8F2B8-612F-4C67-B501-887DD20F78AA}" presName="desTx" presStyleLbl="alignAccFollowNode1" presStyleIdx="1" presStyleCnt="3">
        <dgm:presLayoutVars>
          <dgm:bulletEnabled val="1"/>
        </dgm:presLayoutVars>
      </dgm:prSet>
      <dgm:spPr/>
    </dgm:pt>
    <dgm:pt modelId="{77A6C06C-4253-47DF-BFB5-1FBDEB8F0C54}" type="pres">
      <dgm:prSet presAssocID="{BADB1222-044C-4062-AE74-562D62F437C7}" presName="space" presStyleCnt="0"/>
      <dgm:spPr/>
    </dgm:pt>
    <dgm:pt modelId="{C917C95D-9E81-4C0E-82A2-12C59B6C6CDE}" type="pres">
      <dgm:prSet presAssocID="{621A45ED-0F22-4544-90B4-421365E1747F}" presName="composite" presStyleCnt="0"/>
      <dgm:spPr/>
    </dgm:pt>
    <dgm:pt modelId="{E5B76FF8-661B-4835-9AD5-6FC22AC558DF}" type="pres">
      <dgm:prSet presAssocID="{621A45ED-0F22-4544-90B4-421365E1747F}" presName="parTx" presStyleLbl="alignNode1" presStyleIdx="2" presStyleCnt="3">
        <dgm:presLayoutVars>
          <dgm:chMax val="0"/>
          <dgm:chPref val="0"/>
          <dgm:bulletEnabled val="1"/>
        </dgm:presLayoutVars>
      </dgm:prSet>
      <dgm:spPr/>
    </dgm:pt>
    <dgm:pt modelId="{392B8146-1AE4-426D-9B1A-9093C9727F34}" type="pres">
      <dgm:prSet presAssocID="{621A45ED-0F22-4544-90B4-421365E1747F}" presName="desTx" presStyleLbl="alignAccFollowNode1" presStyleIdx="2" presStyleCnt="3">
        <dgm:presLayoutVars>
          <dgm:bulletEnabled val="1"/>
        </dgm:presLayoutVars>
      </dgm:prSet>
      <dgm:spPr/>
    </dgm:pt>
  </dgm:ptLst>
  <dgm:cxnLst>
    <dgm:cxn modelId="{006B7103-0678-48AF-B965-142F1BA83F09}" srcId="{C0AF6D58-E23E-4F2C-B014-C98E6F5830F9}" destId="{621A45ED-0F22-4544-90B4-421365E1747F}" srcOrd="2" destOrd="0" parTransId="{8ED85FFC-F450-499D-A19A-1B4DB2E09C25}" sibTransId="{E1153016-C2AD-4732-B37D-BDC1B3177026}"/>
    <dgm:cxn modelId="{BCA8E508-4D82-48AC-810C-F82202B0AF0C}" type="presOf" srcId="{C0AF6D58-E23E-4F2C-B014-C98E6F5830F9}" destId="{799D9A5E-00E6-4C96-A566-BB2ECADCA92E}" srcOrd="0" destOrd="0" presId="urn:microsoft.com/office/officeart/2005/8/layout/hList1"/>
    <dgm:cxn modelId="{A2498F19-514F-47F2-B97B-EA819CB87C7B}" srcId="{C0AF6D58-E23E-4F2C-B014-C98E6F5830F9}" destId="{3244DD56-AAD0-43A8-A2FD-002E9B1D10FC}" srcOrd="0" destOrd="0" parTransId="{0AF9C310-FCBF-4DBF-B6E2-2DFA2496485A}" sibTransId="{42BB3D29-D997-4C85-AEA9-DF8AE87DAD1F}"/>
    <dgm:cxn modelId="{01DED31E-EBAC-4082-BA11-734796B4E82F}" type="presOf" srcId="{D7045206-B6BA-45F4-881E-55F7BBADD533}" destId="{392B8146-1AE4-426D-9B1A-9093C9727F34}" srcOrd="0" destOrd="1" presId="urn:microsoft.com/office/officeart/2005/8/layout/hList1"/>
    <dgm:cxn modelId="{1D8CF630-D43B-4D9A-BCCB-948FBA9CEF20}" type="presOf" srcId="{41211283-6EA2-40A8-8A08-5C6A7BE593DA}" destId="{D848AEA3-9441-4A27-9B76-60B05BD4C394}" srcOrd="0" destOrd="1" presId="urn:microsoft.com/office/officeart/2005/8/layout/hList1"/>
    <dgm:cxn modelId="{5651BE36-9AB1-4FBC-AB63-673D1C647492}" type="presOf" srcId="{D820FFFB-395A-45FB-B820-86AC044F1B69}" destId="{392B8146-1AE4-426D-9B1A-9093C9727F34}" srcOrd="0" destOrd="0" presId="urn:microsoft.com/office/officeart/2005/8/layout/hList1"/>
    <dgm:cxn modelId="{A9C4EE46-6442-4D79-A07F-309944A57DBC}" srcId="{3244DD56-AAD0-43A8-A2FD-002E9B1D10FC}" destId="{1057987C-E1A0-4944-98A7-E48111074CAC}" srcOrd="0" destOrd="0" parTransId="{4657348C-976C-487E-8F75-6FCB2C16D55F}" sibTransId="{9B4E63FB-9DB8-4881-BFD7-86FCF505B6D5}"/>
    <dgm:cxn modelId="{4DD7524C-DEB0-47AB-A508-988F88D63736}" srcId="{80C8F2B8-612F-4C67-B501-887DD20F78AA}" destId="{FE316E50-3F4A-4697-B2C3-211A86D6DB48}" srcOrd="0" destOrd="0" parTransId="{B12C3401-BE31-480D-BF60-404364959A40}" sibTransId="{33582BE2-B72F-4378-AD56-6FC1512304D3}"/>
    <dgm:cxn modelId="{CB2FA66D-C4D5-4EF4-BDE1-D7B471048E9B}" type="presOf" srcId="{FE316E50-3F4A-4697-B2C3-211A86D6DB48}" destId="{D848AEA3-9441-4A27-9B76-60B05BD4C394}" srcOrd="0" destOrd="0" presId="urn:microsoft.com/office/officeart/2005/8/layout/hList1"/>
    <dgm:cxn modelId="{50DCDE70-2966-421C-8F42-792E942BD2D7}" type="presOf" srcId="{3244DD56-AAD0-43A8-A2FD-002E9B1D10FC}" destId="{8F550697-BD0D-4C3B-B034-89BC364B6547}" srcOrd="0" destOrd="0" presId="urn:microsoft.com/office/officeart/2005/8/layout/hList1"/>
    <dgm:cxn modelId="{09BB57A7-1C13-4447-A584-7AE84DBF5E55}" srcId="{80C8F2B8-612F-4C67-B501-887DD20F78AA}" destId="{41211283-6EA2-40A8-8A08-5C6A7BE593DA}" srcOrd="1" destOrd="0" parTransId="{CA4E983A-3B7C-4051-966C-0C4501B40CBA}" sibTransId="{320D355B-5C5C-430A-82B3-47ECB17D472C}"/>
    <dgm:cxn modelId="{B6B347B4-7A77-40C2-A8E2-E93100C453F6}" srcId="{621A45ED-0F22-4544-90B4-421365E1747F}" destId="{D7045206-B6BA-45F4-881E-55F7BBADD533}" srcOrd="1" destOrd="0" parTransId="{2DAF6A70-01E1-4504-973E-C56368F2296C}" sibTransId="{4EE9B3AB-1254-497C-93AA-724F7DB1CAD8}"/>
    <dgm:cxn modelId="{42A8ABC8-84FC-4517-8813-EB96846D3011}" type="presOf" srcId="{1057987C-E1A0-4944-98A7-E48111074CAC}" destId="{A22439D5-4AF2-4D1B-B736-370DEB42C54B}" srcOrd="0" destOrd="0" presId="urn:microsoft.com/office/officeart/2005/8/layout/hList1"/>
    <dgm:cxn modelId="{650B6ED5-2256-4F62-9E5E-4C6B2B47D875}" srcId="{C0AF6D58-E23E-4F2C-B014-C98E6F5830F9}" destId="{80C8F2B8-612F-4C67-B501-887DD20F78AA}" srcOrd="1" destOrd="0" parTransId="{85C18963-F254-4AFA-B13E-684C7540C1FF}" sibTransId="{BADB1222-044C-4062-AE74-562D62F437C7}"/>
    <dgm:cxn modelId="{685AC3D8-FD50-48D0-ACE9-CAD331E718A2}" srcId="{621A45ED-0F22-4544-90B4-421365E1747F}" destId="{D820FFFB-395A-45FB-B820-86AC044F1B69}" srcOrd="0" destOrd="0" parTransId="{E2DC9CAC-C1A1-4864-8CFF-79A571C4E3C3}" sibTransId="{71E5723F-D94D-4840-8B7F-8C543493300A}"/>
    <dgm:cxn modelId="{4E0A75DF-3CC0-460D-BE83-7DA8A7C8DF93}" type="presOf" srcId="{621A45ED-0F22-4544-90B4-421365E1747F}" destId="{E5B76FF8-661B-4835-9AD5-6FC22AC558DF}" srcOrd="0" destOrd="0" presId="urn:microsoft.com/office/officeart/2005/8/layout/hList1"/>
    <dgm:cxn modelId="{4BD1CCEC-DF02-4284-B272-3FF8E8DAC2C5}" type="presOf" srcId="{B32A23FA-82BF-4BA0-A190-798179CF796A}" destId="{A22439D5-4AF2-4D1B-B736-370DEB42C54B}" srcOrd="0" destOrd="1" presId="urn:microsoft.com/office/officeart/2005/8/layout/hList1"/>
    <dgm:cxn modelId="{6BAC70F5-E73F-4BF8-A9B2-7EFDC07E93E3}" srcId="{3244DD56-AAD0-43A8-A2FD-002E9B1D10FC}" destId="{B32A23FA-82BF-4BA0-A190-798179CF796A}" srcOrd="1" destOrd="0" parTransId="{0E5EC360-CFE7-483A-A5D6-979724840920}" sibTransId="{CBECD8E3-461B-4CCC-B6F6-76F3A1AC1527}"/>
    <dgm:cxn modelId="{A17E44FE-9B3B-4A34-AED3-B49B183521F6}" type="presOf" srcId="{80C8F2B8-612F-4C67-B501-887DD20F78AA}" destId="{B8F5C7CD-E285-4675-A6EA-C98A3099E543}" srcOrd="0" destOrd="0" presId="urn:microsoft.com/office/officeart/2005/8/layout/hList1"/>
    <dgm:cxn modelId="{6F99559D-C32F-43FA-BD49-3FE8E26EFC0A}" type="presParOf" srcId="{799D9A5E-00E6-4C96-A566-BB2ECADCA92E}" destId="{6B647417-8ECA-43A9-AEF9-6AD22B8FD6B1}" srcOrd="0" destOrd="0" presId="urn:microsoft.com/office/officeart/2005/8/layout/hList1"/>
    <dgm:cxn modelId="{07908A69-82D7-470C-87CC-C16C3D302223}" type="presParOf" srcId="{6B647417-8ECA-43A9-AEF9-6AD22B8FD6B1}" destId="{8F550697-BD0D-4C3B-B034-89BC364B6547}" srcOrd="0" destOrd="0" presId="urn:microsoft.com/office/officeart/2005/8/layout/hList1"/>
    <dgm:cxn modelId="{F9564162-458E-4B0A-A9F6-57020D38DF7D}" type="presParOf" srcId="{6B647417-8ECA-43A9-AEF9-6AD22B8FD6B1}" destId="{A22439D5-4AF2-4D1B-B736-370DEB42C54B}" srcOrd="1" destOrd="0" presId="urn:microsoft.com/office/officeart/2005/8/layout/hList1"/>
    <dgm:cxn modelId="{B465CFB2-981D-43A7-B191-DF7916192624}" type="presParOf" srcId="{799D9A5E-00E6-4C96-A566-BB2ECADCA92E}" destId="{71375F16-EBD5-4237-AE42-4D513559609F}" srcOrd="1" destOrd="0" presId="urn:microsoft.com/office/officeart/2005/8/layout/hList1"/>
    <dgm:cxn modelId="{56B9E868-9324-48E4-89BB-A093C7805B4E}" type="presParOf" srcId="{799D9A5E-00E6-4C96-A566-BB2ECADCA92E}" destId="{1101C848-B477-4419-8D8E-956DC2AAC4C9}" srcOrd="2" destOrd="0" presId="urn:microsoft.com/office/officeart/2005/8/layout/hList1"/>
    <dgm:cxn modelId="{F08B8E8F-5E79-4409-B781-69DBD9118AD7}" type="presParOf" srcId="{1101C848-B477-4419-8D8E-956DC2AAC4C9}" destId="{B8F5C7CD-E285-4675-A6EA-C98A3099E543}" srcOrd="0" destOrd="0" presId="urn:microsoft.com/office/officeart/2005/8/layout/hList1"/>
    <dgm:cxn modelId="{7234FAF9-41B1-4AE3-A77A-2AE6C881C2D6}" type="presParOf" srcId="{1101C848-B477-4419-8D8E-956DC2AAC4C9}" destId="{D848AEA3-9441-4A27-9B76-60B05BD4C394}" srcOrd="1" destOrd="0" presId="urn:microsoft.com/office/officeart/2005/8/layout/hList1"/>
    <dgm:cxn modelId="{EC862EDB-5CBB-475C-864C-441D4612304C}" type="presParOf" srcId="{799D9A5E-00E6-4C96-A566-BB2ECADCA92E}" destId="{77A6C06C-4253-47DF-BFB5-1FBDEB8F0C54}" srcOrd="3" destOrd="0" presId="urn:microsoft.com/office/officeart/2005/8/layout/hList1"/>
    <dgm:cxn modelId="{A0DFE3E6-5E0F-43DF-AE15-D74A48D180D3}" type="presParOf" srcId="{799D9A5E-00E6-4C96-A566-BB2ECADCA92E}" destId="{C917C95D-9E81-4C0E-82A2-12C59B6C6CDE}" srcOrd="4" destOrd="0" presId="urn:microsoft.com/office/officeart/2005/8/layout/hList1"/>
    <dgm:cxn modelId="{1637D628-3873-4781-AB83-17D5ACD7AA1A}" type="presParOf" srcId="{C917C95D-9E81-4C0E-82A2-12C59B6C6CDE}" destId="{E5B76FF8-661B-4835-9AD5-6FC22AC558DF}" srcOrd="0" destOrd="0" presId="urn:microsoft.com/office/officeart/2005/8/layout/hList1"/>
    <dgm:cxn modelId="{6EF36DCF-1FC2-4D81-A1D2-F83C07F568A4}" type="presParOf" srcId="{C917C95D-9E81-4C0E-82A2-12C59B6C6CDE}" destId="{392B8146-1AE4-426D-9B1A-9093C9727F3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AF6D58-E23E-4F2C-B014-C98E6F5830F9}"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s-PE"/>
        </a:p>
      </dgm:t>
    </dgm:pt>
    <dgm:pt modelId="{3244DD56-AAD0-43A8-A2FD-002E9B1D10FC}">
      <dgm:prSet phldrT="[Texto]"/>
      <dgm:spPr/>
      <dgm:t>
        <a:bodyPr/>
        <a:lstStyle/>
        <a:p>
          <a:r>
            <a:rPr lang="es-PE" b="1" i="0" dirty="0"/>
            <a:t>Cumplimiento de requisitos legales o reglamentarios</a:t>
          </a:r>
          <a:endParaRPr lang="es-PE" b="1" dirty="0">
            <a:latin typeface="Calibri" panose="020F0502020204030204" pitchFamily="34" charset="0"/>
            <a:cs typeface="Calibri" panose="020F0502020204030204" pitchFamily="34" charset="0"/>
          </a:endParaRPr>
        </a:p>
      </dgm:t>
    </dgm:pt>
    <dgm:pt modelId="{0AF9C310-FCBF-4DBF-B6E2-2DFA2496485A}" type="parTrans" cxnId="{A2498F19-514F-47F2-B97B-EA819CB87C7B}">
      <dgm:prSet/>
      <dgm:spPr/>
      <dgm:t>
        <a:bodyPr/>
        <a:lstStyle/>
        <a:p>
          <a:endParaRPr lang="es-PE">
            <a:latin typeface="Calibri" panose="020F0502020204030204" pitchFamily="34" charset="0"/>
            <a:cs typeface="Calibri" panose="020F0502020204030204" pitchFamily="34" charset="0"/>
          </a:endParaRPr>
        </a:p>
      </dgm:t>
    </dgm:pt>
    <dgm:pt modelId="{42BB3D29-D997-4C85-AEA9-DF8AE87DAD1F}" type="sibTrans" cxnId="{A2498F19-514F-47F2-B97B-EA819CB87C7B}">
      <dgm:prSet/>
      <dgm:spPr/>
      <dgm:t>
        <a:bodyPr/>
        <a:lstStyle/>
        <a:p>
          <a:endParaRPr lang="es-PE">
            <a:latin typeface="Calibri" panose="020F0502020204030204" pitchFamily="34" charset="0"/>
            <a:cs typeface="Calibri" panose="020F0502020204030204" pitchFamily="34" charset="0"/>
          </a:endParaRPr>
        </a:p>
      </dgm:t>
    </dgm:pt>
    <dgm:pt modelId="{1057987C-E1A0-4944-98A7-E48111074CAC}">
      <dgm:prSet phldrT="[Texto]"/>
      <dgm:spPr/>
      <dgm:t>
        <a:bodyPr/>
        <a:lstStyle/>
        <a:p>
          <a:r>
            <a:rPr lang="es-ES" b="0" i="0" dirty="0">
              <a:latin typeface="Calibri" panose="020F0502020204030204" pitchFamily="34" charset="0"/>
              <a:cs typeface="Calibri" panose="020F0502020204030204" pitchFamily="34" charset="0"/>
            </a:rPr>
            <a:t>Algunos procesos pueden ser necesarios para cumplir con ciertas leyes o regulaciones. </a:t>
          </a:r>
          <a:endParaRPr lang="es-PE" dirty="0">
            <a:latin typeface="Calibri" panose="020F0502020204030204" pitchFamily="34" charset="0"/>
            <a:cs typeface="Calibri" panose="020F0502020204030204" pitchFamily="34" charset="0"/>
          </a:endParaRPr>
        </a:p>
      </dgm:t>
    </dgm:pt>
    <dgm:pt modelId="{4657348C-976C-487E-8F75-6FCB2C16D55F}" type="parTrans" cxnId="{A9C4EE46-6442-4D79-A07F-309944A57DBC}">
      <dgm:prSet/>
      <dgm:spPr/>
      <dgm:t>
        <a:bodyPr/>
        <a:lstStyle/>
        <a:p>
          <a:endParaRPr lang="es-PE">
            <a:latin typeface="Calibri" panose="020F0502020204030204" pitchFamily="34" charset="0"/>
            <a:cs typeface="Calibri" panose="020F0502020204030204" pitchFamily="34" charset="0"/>
          </a:endParaRPr>
        </a:p>
      </dgm:t>
    </dgm:pt>
    <dgm:pt modelId="{9B4E63FB-9DB8-4881-BFD7-86FCF505B6D5}" type="sibTrans" cxnId="{A9C4EE46-6442-4D79-A07F-309944A57DBC}">
      <dgm:prSet/>
      <dgm:spPr/>
      <dgm:t>
        <a:bodyPr/>
        <a:lstStyle/>
        <a:p>
          <a:endParaRPr lang="es-PE">
            <a:latin typeface="Calibri" panose="020F0502020204030204" pitchFamily="34" charset="0"/>
            <a:cs typeface="Calibri" panose="020F0502020204030204" pitchFamily="34" charset="0"/>
          </a:endParaRPr>
        </a:p>
      </dgm:t>
    </dgm:pt>
    <dgm:pt modelId="{B32A23FA-82BF-4BA0-A190-798179CF796A}">
      <dgm:prSet phldrT="[Texto]"/>
      <dgm:spPr/>
      <dgm:t>
        <a:bodyPr/>
        <a:lstStyle/>
        <a:p>
          <a:r>
            <a:rPr lang="es-ES" b="0" i="0" dirty="0">
              <a:latin typeface="Calibri" panose="020F0502020204030204" pitchFamily="34" charset="0"/>
              <a:cs typeface="Calibri" panose="020F0502020204030204" pitchFamily="34" charset="0"/>
            </a:rPr>
            <a:t>Por ejemplo, una empresa farmacéutica necesita tener procesos estrictos para probar la seguridad y eficacia de sus productos.</a:t>
          </a:r>
          <a:endParaRPr lang="es-PE" dirty="0">
            <a:latin typeface="Calibri" panose="020F0502020204030204" pitchFamily="34" charset="0"/>
            <a:cs typeface="Calibri" panose="020F0502020204030204" pitchFamily="34" charset="0"/>
          </a:endParaRPr>
        </a:p>
      </dgm:t>
    </dgm:pt>
    <dgm:pt modelId="{0E5EC360-CFE7-483A-A5D6-979724840920}" type="parTrans" cxnId="{6BAC70F5-E73F-4BF8-A9B2-7EFDC07E93E3}">
      <dgm:prSet/>
      <dgm:spPr/>
      <dgm:t>
        <a:bodyPr/>
        <a:lstStyle/>
        <a:p>
          <a:endParaRPr lang="es-PE">
            <a:latin typeface="Calibri" panose="020F0502020204030204" pitchFamily="34" charset="0"/>
            <a:cs typeface="Calibri" panose="020F0502020204030204" pitchFamily="34" charset="0"/>
          </a:endParaRPr>
        </a:p>
      </dgm:t>
    </dgm:pt>
    <dgm:pt modelId="{CBECD8E3-461B-4CCC-B6F6-76F3A1AC1527}" type="sibTrans" cxnId="{6BAC70F5-E73F-4BF8-A9B2-7EFDC07E93E3}">
      <dgm:prSet/>
      <dgm:spPr/>
      <dgm:t>
        <a:bodyPr/>
        <a:lstStyle/>
        <a:p>
          <a:endParaRPr lang="es-PE">
            <a:latin typeface="Calibri" panose="020F0502020204030204" pitchFamily="34" charset="0"/>
            <a:cs typeface="Calibri" panose="020F0502020204030204" pitchFamily="34" charset="0"/>
          </a:endParaRPr>
        </a:p>
      </dgm:t>
    </dgm:pt>
    <dgm:pt modelId="{80C8F2B8-612F-4C67-B501-887DD20F78AA}">
      <dgm:prSet phldrT="[Texto]"/>
      <dgm:spPr/>
      <dgm:t>
        <a:bodyPr/>
        <a:lstStyle/>
        <a:p>
          <a:r>
            <a:rPr lang="es-ES" b="1" i="0" dirty="0"/>
            <a:t>Los riesgos económicos y de insatisfacción</a:t>
          </a:r>
          <a:endParaRPr lang="es-PE" b="1" dirty="0">
            <a:latin typeface="Calibri" panose="020F0502020204030204" pitchFamily="34" charset="0"/>
            <a:cs typeface="Calibri" panose="020F0502020204030204" pitchFamily="34" charset="0"/>
          </a:endParaRPr>
        </a:p>
      </dgm:t>
    </dgm:pt>
    <dgm:pt modelId="{85C18963-F254-4AFA-B13E-684C7540C1FF}" type="parTrans" cxnId="{650B6ED5-2256-4F62-9E5E-4C6B2B47D875}">
      <dgm:prSet/>
      <dgm:spPr/>
      <dgm:t>
        <a:bodyPr/>
        <a:lstStyle/>
        <a:p>
          <a:endParaRPr lang="es-PE">
            <a:latin typeface="Calibri" panose="020F0502020204030204" pitchFamily="34" charset="0"/>
            <a:cs typeface="Calibri" panose="020F0502020204030204" pitchFamily="34" charset="0"/>
          </a:endParaRPr>
        </a:p>
      </dgm:t>
    </dgm:pt>
    <dgm:pt modelId="{BADB1222-044C-4062-AE74-562D62F437C7}" type="sibTrans" cxnId="{650B6ED5-2256-4F62-9E5E-4C6B2B47D875}">
      <dgm:prSet/>
      <dgm:spPr/>
      <dgm:t>
        <a:bodyPr/>
        <a:lstStyle/>
        <a:p>
          <a:endParaRPr lang="es-PE">
            <a:latin typeface="Calibri" panose="020F0502020204030204" pitchFamily="34" charset="0"/>
            <a:cs typeface="Calibri" panose="020F0502020204030204" pitchFamily="34" charset="0"/>
          </a:endParaRPr>
        </a:p>
      </dgm:t>
    </dgm:pt>
    <dgm:pt modelId="{FE316E50-3F4A-4697-B2C3-211A86D6DB48}">
      <dgm:prSet phldrT="[Texto]"/>
      <dgm:spPr/>
      <dgm:t>
        <a:bodyPr/>
        <a:lstStyle/>
        <a:p>
          <a:r>
            <a:rPr lang="es-ES" b="0" i="0" dirty="0">
              <a:latin typeface="Calibri" panose="020F0502020204030204" pitchFamily="34" charset="0"/>
              <a:cs typeface="Calibri" panose="020F0502020204030204" pitchFamily="34" charset="0"/>
            </a:rPr>
            <a:t>se refiere a los riesgos financieros y de reputación asociados con un proceso. </a:t>
          </a:r>
          <a:endParaRPr lang="es-PE" dirty="0">
            <a:latin typeface="Calibri" panose="020F0502020204030204" pitchFamily="34" charset="0"/>
            <a:cs typeface="Calibri" panose="020F0502020204030204" pitchFamily="34" charset="0"/>
          </a:endParaRPr>
        </a:p>
      </dgm:t>
    </dgm:pt>
    <dgm:pt modelId="{B12C3401-BE31-480D-BF60-404364959A40}" type="parTrans" cxnId="{4DD7524C-DEB0-47AB-A508-988F88D63736}">
      <dgm:prSet/>
      <dgm:spPr/>
      <dgm:t>
        <a:bodyPr/>
        <a:lstStyle/>
        <a:p>
          <a:endParaRPr lang="es-PE">
            <a:latin typeface="Calibri" panose="020F0502020204030204" pitchFamily="34" charset="0"/>
            <a:cs typeface="Calibri" panose="020F0502020204030204" pitchFamily="34" charset="0"/>
          </a:endParaRPr>
        </a:p>
      </dgm:t>
    </dgm:pt>
    <dgm:pt modelId="{33582BE2-B72F-4378-AD56-6FC1512304D3}" type="sibTrans" cxnId="{4DD7524C-DEB0-47AB-A508-988F88D63736}">
      <dgm:prSet/>
      <dgm:spPr/>
      <dgm:t>
        <a:bodyPr/>
        <a:lstStyle/>
        <a:p>
          <a:endParaRPr lang="es-PE">
            <a:latin typeface="Calibri" panose="020F0502020204030204" pitchFamily="34" charset="0"/>
            <a:cs typeface="Calibri" panose="020F0502020204030204" pitchFamily="34" charset="0"/>
          </a:endParaRPr>
        </a:p>
      </dgm:t>
    </dgm:pt>
    <dgm:pt modelId="{41211283-6EA2-40A8-8A08-5C6A7BE593DA}">
      <dgm:prSet phldrT="[Texto]"/>
      <dgm:spPr/>
      <dgm:t>
        <a:bodyPr/>
        <a:lstStyle/>
        <a:p>
          <a:r>
            <a:rPr lang="es-ES" b="0" i="0" dirty="0">
              <a:latin typeface="Calibri" panose="020F0502020204030204" pitchFamily="34" charset="0"/>
              <a:cs typeface="Calibri" panose="020F0502020204030204" pitchFamily="34" charset="0"/>
            </a:rPr>
            <a:t>Por ejemplo, un proceso de producción ineficiente puede resultar en costos más altos y retrasos, lo que puede llevar a la insatisfacción del cliente</a:t>
          </a:r>
          <a:r>
            <a:rPr lang="es-ES" b="0" i="0" dirty="0"/>
            <a:t>.</a:t>
          </a:r>
          <a:endParaRPr lang="es-PE" dirty="0">
            <a:latin typeface="Calibri" panose="020F0502020204030204" pitchFamily="34" charset="0"/>
            <a:cs typeface="Calibri" panose="020F0502020204030204" pitchFamily="34" charset="0"/>
          </a:endParaRPr>
        </a:p>
      </dgm:t>
    </dgm:pt>
    <dgm:pt modelId="{CA4E983A-3B7C-4051-966C-0C4501B40CBA}" type="parTrans" cxnId="{09BB57A7-1C13-4447-A584-7AE84DBF5E55}">
      <dgm:prSet/>
      <dgm:spPr/>
      <dgm:t>
        <a:bodyPr/>
        <a:lstStyle/>
        <a:p>
          <a:endParaRPr lang="es-PE">
            <a:latin typeface="Calibri" panose="020F0502020204030204" pitchFamily="34" charset="0"/>
            <a:cs typeface="Calibri" panose="020F0502020204030204" pitchFamily="34" charset="0"/>
          </a:endParaRPr>
        </a:p>
      </dgm:t>
    </dgm:pt>
    <dgm:pt modelId="{320D355B-5C5C-430A-82B3-47ECB17D472C}" type="sibTrans" cxnId="{09BB57A7-1C13-4447-A584-7AE84DBF5E55}">
      <dgm:prSet/>
      <dgm:spPr/>
      <dgm:t>
        <a:bodyPr/>
        <a:lstStyle/>
        <a:p>
          <a:endParaRPr lang="es-PE">
            <a:latin typeface="Calibri" panose="020F0502020204030204" pitchFamily="34" charset="0"/>
            <a:cs typeface="Calibri" panose="020F0502020204030204" pitchFamily="34" charset="0"/>
          </a:endParaRPr>
        </a:p>
      </dgm:t>
    </dgm:pt>
    <dgm:pt modelId="{621A45ED-0F22-4544-90B4-421365E1747F}">
      <dgm:prSet phldrT="[Texto]"/>
      <dgm:spPr/>
      <dgm:t>
        <a:bodyPr/>
        <a:lstStyle/>
        <a:p>
          <a:r>
            <a:rPr lang="es-PE" b="1" i="0" dirty="0"/>
            <a:t>Utilización intensiva de recursos</a:t>
          </a:r>
          <a:endParaRPr lang="es-PE" dirty="0">
            <a:latin typeface="Calibri" panose="020F0502020204030204" pitchFamily="34" charset="0"/>
            <a:cs typeface="Calibri" panose="020F0502020204030204" pitchFamily="34" charset="0"/>
          </a:endParaRPr>
        </a:p>
      </dgm:t>
    </dgm:pt>
    <dgm:pt modelId="{8ED85FFC-F450-499D-A19A-1B4DB2E09C25}" type="parTrans" cxnId="{006B7103-0678-48AF-B965-142F1BA83F09}">
      <dgm:prSet/>
      <dgm:spPr/>
      <dgm:t>
        <a:bodyPr/>
        <a:lstStyle/>
        <a:p>
          <a:endParaRPr lang="es-PE">
            <a:latin typeface="Calibri" panose="020F0502020204030204" pitchFamily="34" charset="0"/>
            <a:cs typeface="Calibri" panose="020F0502020204030204" pitchFamily="34" charset="0"/>
          </a:endParaRPr>
        </a:p>
      </dgm:t>
    </dgm:pt>
    <dgm:pt modelId="{E1153016-C2AD-4732-B37D-BDC1B3177026}" type="sibTrans" cxnId="{006B7103-0678-48AF-B965-142F1BA83F09}">
      <dgm:prSet/>
      <dgm:spPr/>
      <dgm:t>
        <a:bodyPr/>
        <a:lstStyle/>
        <a:p>
          <a:endParaRPr lang="es-PE">
            <a:latin typeface="Calibri" panose="020F0502020204030204" pitchFamily="34" charset="0"/>
            <a:cs typeface="Calibri" panose="020F0502020204030204" pitchFamily="34" charset="0"/>
          </a:endParaRPr>
        </a:p>
      </dgm:t>
    </dgm:pt>
    <dgm:pt modelId="{D820FFFB-395A-45FB-B820-86AC044F1B69}">
      <dgm:prSet phldrT="[Texto]"/>
      <dgm:spPr/>
      <dgm:t>
        <a:bodyPr/>
        <a:lstStyle/>
        <a:p>
          <a:r>
            <a:rPr lang="es-ES" b="0" i="0" dirty="0">
              <a:latin typeface="Calibri" panose="020F0502020204030204" pitchFamily="34" charset="0"/>
              <a:cs typeface="Calibri" panose="020F0502020204030204" pitchFamily="34" charset="0"/>
            </a:rPr>
            <a:t>Se refiere a los procesos que requieren una gran cantidad de recursos, ya sean humanos, financieros o materiales.</a:t>
          </a:r>
          <a:endParaRPr lang="es-PE" dirty="0">
            <a:latin typeface="Calibri" panose="020F0502020204030204" pitchFamily="34" charset="0"/>
            <a:cs typeface="Calibri" panose="020F0502020204030204" pitchFamily="34" charset="0"/>
          </a:endParaRPr>
        </a:p>
      </dgm:t>
    </dgm:pt>
    <dgm:pt modelId="{E2DC9CAC-C1A1-4864-8CFF-79A571C4E3C3}" type="parTrans" cxnId="{685AC3D8-FD50-48D0-ACE9-CAD331E718A2}">
      <dgm:prSet/>
      <dgm:spPr/>
      <dgm:t>
        <a:bodyPr/>
        <a:lstStyle/>
        <a:p>
          <a:endParaRPr lang="es-PE">
            <a:latin typeface="Calibri" panose="020F0502020204030204" pitchFamily="34" charset="0"/>
            <a:cs typeface="Calibri" panose="020F0502020204030204" pitchFamily="34" charset="0"/>
          </a:endParaRPr>
        </a:p>
      </dgm:t>
    </dgm:pt>
    <dgm:pt modelId="{71E5723F-D94D-4840-8B7F-8C543493300A}" type="sibTrans" cxnId="{685AC3D8-FD50-48D0-ACE9-CAD331E718A2}">
      <dgm:prSet/>
      <dgm:spPr/>
      <dgm:t>
        <a:bodyPr/>
        <a:lstStyle/>
        <a:p>
          <a:endParaRPr lang="es-PE">
            <a:latin typeface="Calibri" panose="020F0502020204030204" pitchFamily="34" charset="0"/>
            <a:cs typeface="Calibri" panose="020F0502020204030204" pitchFamily="34" charset="0"/>
          </a:endParaRPr>
        </a:p>
      </dgm:t>
    </dgm:pt>
    <dgm:pt modelId="{D7045206-B6BA-45F4-881E-55F7BBADD533}">
      <dgm:prSet phldrT="[Texto]"/>
      <dgm:spPr/>
      <dgm:t>
        <a:bodyPr/>
        <a:lstStyle/>
        <a:p>
          <a:r>
            <a:rPr lang="es-ES" dirty="0">
              <a:latin typeface="Calibri" panose="020F0502020204030204" pitchFamily="34" charset="0"/>
              <a:cs typeface="Calibri" panose="020F0502020204030204" pitchFamily="34" charset="0"/>
            </a:rPr>
            <a:t>Estos procesos pueden ser críticos para la operación de la empresa y pueden necesitar ser gestionados de cerca para asegurar su eficiencia.</a:t>
          </a:r>
          <a:endParaRPr lang="es-PE" dirty="0">
            <a:latin typeface="Calibri" panose="020F0502020204030204" pitchFamily="34" charset="0"/>
            <a:cs typeface="Calibri" panose="020F0502020204030204" pitchFamily="34" charset="0"/>
          </a:endParaRPr>
        </a:p>
      </dgm:t>
    </dgm:pt>
    <dgm:pt modelId="{2DAF6A70-01E1-4504-973E-C56368F2296C}" type="parTrans" cxnId="{B6B347B4-7A77-40C2-A8E2-E93100C453F6}">
      <dgm:prSet/>
      <dgm:spPr/>
      <dgm:t>
        <a:bodyPr/>
        <a:lstStyle/>
        <a:p>
          <a:endParaRPr lang="es-PE">
            <a:latin typeface="Calibri" panose="020F0502020204030204" pitchFamily="34" charset="0"/>
            <a:cs typeface="Calibri" panose="020F0502020204030204" pitchFamily="34" charset="0"/>
          </a:endParaRPr>
        </a:p>
      </dgm:t>
    </dgm:pt>
    <dgm:pt modelId="{4EE9B3AB-1254-497C-93AA-724F7DB1CAD8}" type="sibTrans" cxnId="{B6B347B4-7A77-40C2-A8E2-E93100C453F6}">
      <dgm:prSet/>
      <dgm:spPr/>
      <dgm:t>
        <a:bodyPr/>
        <a:lstStyle/>
        <a:p>
          <a:endParaRPr lang="es-PE">
            <a:latin typeface="Calibri" panose="020F0502020204030204" pitchFamily="34" charset="0"/>
            <a:cs typeface="Calibri" panose="020F0502020204030204" pitchFamily="34" charset="0"/>
          </a:endParaRPr>
        </a:p>
      </dgm:t>
    </dgm:pt>
    <dgm:pt modelId="{799D9A5E-00E6-4C96-A566-BB2ECADCA92E}" type="pres">
      <dgm:prSet presAssocID="{C0AF6D58-E23E-4F2C-B014-C98E6F5830F9}" presName="Name0" presStyleCnt="0">
        <dgm:presLayoutVars>
          <dgm:dir/>
          <dgm:animLvl val="lvl"/>
          <dgm:resizeHandles val="exact"/>
        </dgm:presLayoutVars>
      </dgm:prSet>
      <dgm:spPr/>
    </dgm:pt>
    <dgm:pt modelId="{6B647417-8ECA-43A9-AEF9-6AD22B8FD6B1}" type="pres">
      <dgm:prSet presAssocID="{3244DD56-AAD0-43A8-A2FD-002E9B1D10FC}" presName="composite" presStyleCnt="0"/>
      <dgm:spPr/>
    </dgm:pt>
    <dgm:pt modelId="{8F550697-BD0D-4C3B-B034-89BC364B6547}" type="pres">
      <dgm:prSet presAssocID="{3244DD56-AAD0-43A8-A2FD-002E9B1D10FC}" presName="parTx" presStyleLbl="alignNode1" presStyleIdx="0" presStyleCnt="3">
        <dgm:presLayoutVars>
          <dgm:chMax val="0"/>
          <dgm:chPref val="0"/>
          <dgm:bulletEnabled val="1"/>
        </dgm:presLayoutVars>
      </dgm:prSet>
      <dgm:spPr/>
    </dgm:pt>
    <dgm:pt modelId="{A22439D5-4AF2-4D1B-B736-370DEB42C54B}" type="pres">
      <dgm:prSet presAssocID="{3244DD56-AAD0-43A8-A2FD-002E9B1D10FC}" presName="desTx" presStyleLbl="alignAccFollowNode1" presStyleIdx="0" presStyleCnt="3">
        <dgm:presLayoutVars>
          <dgm:bulletEnabled val="1"/>
        </dgm:presLayoutVars>
      </dgm:prSet>
      <dgm:spPr/>
    </dgm:pt>
    <dgm:pt modelId="{71375F16-EBD5-4237-AE42-4D513559609F}" type="pres">
      <dgm:prSet presAssocID="{42BB3D29-D997-4C85-AEA9-DF8AE87DAD1F}" presName="space" presStyleCnt="0"/>
      <dgm:spPr/>
    </dgm:pt>
    <dgm:pt modelId="{1101C848-B477-4419-8D8E-956DC2AAC4C9}" type="pres">
      <dgm:prSet presAssocID="{80C8F2B8-612F-4C67-B501-887DD20F78AA}" presName="composite" presStyleCnt="0"/>
      <dgm:spPr/>
    </dgm:pt>
    <dgm:pt modelId="{B8F5C7CD-E285-4675-A6EA-C98A3099E543}" type="pres">
      <dgm:prSet presAssocID="{80C8F2B8-612F-4C67-B501-887DD20F78AA}" presName="parTx" presStyleLbl="alignNode1" presStyleIdx="1" presStyleCnt="3">
        <dgm:presLayoutVars>
          <dgm:chMax val="0"/>
          <dgm:chPref val="0"/>
          <dgm:bulletEnabled val="1"/>
        </dgm:presLayoutVars>
      </dgm:prSet>
      <dgm:spPr/>
    </dgm:pt>
    <dgm:pt modelId="{D848AEA3-9441-4A27-9B76-60B05BD4C394}" type="pres">
      <dgm:prSet presAssocID="{80C8F2B8-612F-4C67-B501-887DD20F78AA}" presName="desTx" presStyleLbl="alignAccFollowNode1" presStyleIdx="1" presStyleCnt="3">
        <dgm:presLayoutVars>
          <dgm:bulletEnabled val="1"/>
        </dgm:presLayoutVars>
      </dgm:prSet>
      <dgm:spPr/>
    </dgm:pt>
    <dgm:pt modelId="{77A6C06C-4253-47DF-BFB5-1FBDEB8F0C54}" type="pres">
      <dgm:prSet presAssocID="{BADB1222-044C-4062-AE74-562D62F437C7}" presName="space" presStyleCnt="0"/>
      <dgm:spPr/>
    </dgm:pt>
    <dgm:pt modelId="{C917C95D-9E81-4C0E-82A2-12C59B6C6CDE}" type="pres">
      <dgm:prSet presAssocID="{621A45ED-0F22-4544-90B4-421365E1747F}" presName="composite" presStyleCnt="0"/>
      <dgm:spPr/>
    </dgm:pt>
    <dgm:pt modelId="{E5B76FF8-661B-4835-9AD5-6FC22AC558DF}" type="pres">
      <dgm:prSet presAssocID="{621A45ED-0F22-4544-90B4-421365E1747F}" presName="parTx" presStyleLbl="alignNode1" presStyleIdx="2" presStyleCnt="3">
        <dgm:presLayoutVars>
          <dgm:chMax val="0"/>
          <dgm:chPref val="0"/>
          <dgm:bulletEnabled val="1"/>
        </dgm:presLayoutVars>
      </dgm:prSet>
      <dgm:spPr/>
    </dgm:pt>
    <dgm:pt modelId="{392B8146-1AE4-426D-9B1A-9093C9727F34}" type="pres">
      <dgm:prSet presAssocID="{621A45ED-0F22-4544-90B4-421365E1747F}" presName="desTx" presStyleLbl="alignAccFollowNode1" presStyleIdx="2" presStyleCnt="3">
        <dgm:presLayoutVars>
          <dgm:bulletEnabled val="1"/>
        </dgm:presLayoutVars>
      </dgm:prSet>
      <dgm:spPr/>
    </dgm:pt>
  </dgm:ptLst>
  <dgm:cxnLst>
    <dgm:cxn modelId="{006B7103-0678-48AF-B965-142F1BA83F09}" srcId="{C0AF6D58-E23E-4F2C-B014-C98E6F5830F9}" destId="{621A45ED-0F22-4544-90B4-421365E1747F}" srcOrd="2" destOrd="0" parTransId="{8ED85FFC-F450-499D-A19A-1B4DB2E09C25}" sibTransId="{E1153016-C2AD-4732-B37D-BDC1B3177026}"/>
    <dgm:cxn modelId="{BCA8E508-4D82-48AC-810C-F82202B0AF0C}" type="presOf" srcId="{C0AF6D58-E23E-4F2C-B014-C98E6F5830F9}" destId="{799D9A5E-00E6-4C96-A566-BB2ECADCA92E}" srcOrd="0" destOrd="0" presId="urn:microsoft.com/office/officeart/2005/8/layout/hList1"/>
    <dgm:cxn modelId="{A2498F19-514F-47F2-B97B-EA819CB87C7B}" srcId="{C0AF6D58-E23E-4F2C-B014-C98E6F5830F9}" destId="{3244DD56-AAD0-43A8-A2FD-002E9B1D10FC}" srcOrd="0" destOrd="0" parTransId="{0AF9C310-FCBF-4DBF-B6E2-2DFA2496485A}" sibTransId="{42BB3D29-D997-4C85-AEA9-DF8AE87DAD1F}"/>
    <dgm:cxn modelId="{01DED31E-EBAC-4082-BA11-734796B4E82F}" type="presOf" srcId="{D7045206-B6BA-45F4-881E-55F7BBADD533}" destId="{392B8146-1AE4-426D-9B1A-9093C9727F34}" srcOrd="0" destOrd="1" presId="urn:microsoft.com/office/officeart/2005/8/layout/hList1"/>
    <dgm:cxn modelId="{1D8CF630-D43B-4D9A-BCCB-948FBA9CEF20}" type="presOf" srcId="{41211283-6EA2-40A8-8A08-5C6A7BE593DA}" destId="{D848AEA3-9441-4A27-9B76-60B05BD4C394}" srcOrd="0" destOrd="1" presId="urn:microsoft.com/office/officeart/2005/8/layout/hList1"/>
    <dgm:cxn modelId="{5651BE36-9AB1-4FBC-AB63-673D1C647492}" type="presOf" srcId="{D820FFFB-395A-45FB-B820-86AC044F1B69}" destId="{392B8146-1AE4-426D-9B1A-9093C9727F34}" srcOrd="0" destOrd="0" presId="urn:microsoft.com/office/officeart/2005/8/layout/hList1"/>
    <dgm:cxn modelId="{A9C4EE46-6442-4D79-A07F-309944A57DBC}" srcId="{3244DD56-AAD0-43A8-A2FD-002E9B1D10FC}" destId="{1057987C-E1A0-4944-98A7-E48111074CAC}" srcOrd="0" destOrd="0" parTransId="{4657348C-976C-487E-8F75-6FCB2C16D55F}" sibTransId="{9B4E63FB-9DB8-4881-BFD7-86FCF505B6D5}"/>
    <dgm:cxn modelId="{4DD7524C-DEB0-47AB-A508-988F88D63736}" srcId="{80C8F2B8-612F-4C67-B501-887DD20F78AA}" destId="{FE316E50-3F4A-4697-B2C3-211A86D6DB48}" srcOrd="0" destOrd="0" parTransId="{B12C3401-BE31-480D-BF60-404364959A40}" sibTransId="{33582BE2-B72F-4378-AD56-6FC1512304D3}"/>
    <dgm:cxn modelId="{CB2FA66D-C4D5-4EF4-BDE1-D7B471048E9B}" type="presOf" srcId="{FE316E50-3F4A-4697-B2C3-211A86D6DB48}" destId="{D848AEA3-9441-4A27-9B76-60B05BD4C394}" srcOrd="0" destOrd="0" presId="urn:microsoft.com/office/officeart/2005/8/layout/hList1"/>
    <dgm:cxn modelId="{50DCDE70-2966-421C-8F42-792E942BD2D7}" type="presOf" srcId="{3244DD56-AAD0-43A8-A2FD-002E9B1D10FC}" destId="{8F550697-BD0D-4C3B-B034-89BC364B6547}" srcOrd="0" destOrd="0" presId="urn:microsoft.com/office/officeart/2005/8/layout/hList1"/>
    <dgm:cxn modelId="{09BB57A7-1C13-4447-A584-7AE84DBF5E55}" srcId="{80C8F2B8-612F-4C67-B501-887DD20F78AA}" destId="{41211283-6EA2-40A8-8A08-5C6A7BE593DA}" srcOrd="1" destOrd="0" parTransId="{CA4E983A-3B7C-4051-966C-0C4501B40CBA}" sibTransId="{320D355B-5C5C-430A-82B3-47ECB17D472C}"/>
    <dgm:cxn modelId="{B6B347B4-7A77-40C2-A8E2-E93100C453F6}" srcId="{621A45ED-0F22-4544-90B4-421365E1747F}" destId="{D7045206-B6BA-45F4-881E-55F7BBADD533}" srcOrd="1" destOrd="0" parTransId="{2DAF6A70-01E1-4504-973E-C56368F2296C}" sibTransId="{4EE9B3AB-1254-497C-93AA-724F7DB1CAD8}"/>
    <dgm:cxn modelId="{42A8ABC8-84FC-4517-8813-EB96846D3011}" type="presOf" srcId="{1057987C-E1A0-4944-98A7-E48111074CAC}" destId="{A22439D5-4AF2-4D1B-B736-370DEB42C54B}" srcOrd="0" destOrd="0" presId="urn:microsoft.com/office/officeart/2005/8/layout/hList1"/>
    <dgm:cxn modelId="{650B6ED5-2256-4F62-9E5E-4C6B2B47D875}" srcId="{C0AF6D58-E23E-4F2C-B014-C98E6F5830F9}" destId="{80C8F2B8-612F-4C67-B501-887DD20F78AA}" srcOrd="1" destOrd="0" parTransId="{85C18963-F254-4AFA-B13E-684C7540C1FF}" sibTransId="{BADB1222-044C-4062-AE74-562D62F437C7}"/>
    <dgm:cxn modelId="{685AC3D8-FD50-48D0-ACE9-CAD331E718A2}" srcId="{621A45ED-0F22-4544-90B4-421365E1747F}" destId="{D820FFFB-395A-45FB-B820-86AC044F1B69}" srcOrd="0" destOrd="0" parTransId="{E2DC9CAC-C1A1-4864-8CFF-79A571C4E3C3}" sibTransId="{71E5723F-D94D-4840-8B7F-8C543493300A}"/>
    <dgm:cxn modelId="{4E0A75DF-3CC0-460D-BE83-7DA8A7C8DF93}" type="presOf" srcId="{621A45ED-0F22-4544-90B4-421365E1747F}" destId="{E5B76FF8-661B-4835-9AD5-6FC22AC558DF}" srcOrd="0" destOrd="0" presId="urn:microsoft.com/office/officeart/2005/8/layout/hList1"/>
    <dgm:cxn modelId="{4BD1CCEC-DF02-4284-B272-3FF8E8DAC2C5}" type="presOf" srcId="{B32A23FA-82BF-4BA0-A190-798179CF796A}" destId="{A22439D5-4AF2-4D1B-B736-370DEB42C54B}" srcOrd="0" destOrd="1" presId="urn:microsoft.com/office/officeart/2005/8/layout/hList1"/>
    <dgm:cxn modelId="{6BAC70F5-E73F-4BF8-A9B2-7EFDC07E93E3}" srcId="{3244DD56-AAD0-43A8-A2FD-002E9B1D10FC}" destId="{B32A23FA-82BF-4BA0-A190-798179CF796A}" srcOrd="1" destOrd="0" parTransId="{0E5EC360-CFE7-483A-A5D6-979724840920}" sibTransId="{CBECD8E3-461B-4CCC-B6F6-76F3A1AC1527}"/>
    <dgm:cxn modelId="{A17E44FE-9B3B-4A34-AED3-B49B183521F6}" type="presOf" srcId="{80C8F2B8-612F-4C67-B501-887DD20F78AA}" destId="{B8F5C7CD-E285-4675-A6EA-C98A3099E543}" srcOrd="0" destOrd="0" presId="urn:microsoft.com/office/officeart/2005/8/layout/hList1"/>
    <dgm:cxn modelId="{6F99559D-C32F-43FA-BD49-3FE8E26EFC0A}" type="presParOf" srcId="{799D9A5E-00E6-4C96-A566-BB2ECADCA92E}" destId="{6B647417-8ECA-43A9-AEF9-6AD22B8FD6B1}" srcOrd="0" destOrd="0" presId="urn:microsoft.com/office/officeart/2005/8/layout/hList1"/>
    <dgm:cxn modelId="{07908A69-82D7-470C-87CC-C16C3D302223}" type="presParOf" srcId="{6B647417-8ECA-43A9-AEF9-6AD22B8FD6B1}" destId="{8F550697-BD0D-4C3B-B034-89BC364B6547}" srcOrd="0" destOrd="0" presId="urn:microsoft.com/office/officeart/2005/8/layout/hList1"/>
    <dgm:cxn modelId="{F9564162-458E-4B0A-A9F6-57020D38DF7D}" type="presParOf" srcId="{6B647417-8ECA-43A9-AEF9-6AD22B8FD6B1}" destId="{A22439D5-4AF2-4D1B-B736-370DEB42C54B}" srcOrd="1" destOrd="0" presId="urn:microsoft.com/office/officeart/2005/8/layout/hList1"/>
    <dgm:cxn modelId="{B465CFB2-981D-43A7-B191-DF7916192624}" type="presParOf" srcId="{799D9A5E-00E6-4C96-A566-BB2ECADCA92E}" destId="{71375F16-EBD5-4237-AE42-4D513559609F}" srcOrd="1" destOrd="0" presId="urn:microsoft.com/office/officeart/2005/8/layout/hList1"/>
    <dgm:cxn modelId="{56B9E868-9324-48E4-89BB-A093C7805B4E}" type="presParOf" srcId="{799D9A5E-00E6-4C96-A566-BB2ECADCA92E}" destId="{1101C848-B477-4419-8D8E-956DC2AAC4C9}" srcOrd="2" destOrd="0" presId="urn:microsoft.com/office/officeart/2005/8/layout/hList1"/>
    <dgm:cxn modelId="{F08B8E8F-5E79-4409-B781-69DBD9118AD7}" type="presParOf" srcId="{1101C848-B477-4419-8D8E-956DC2AAC4C9}" destId="{B8F5C7CD-E285-4675-A6EA-C98A3099E543}" srcOrd="0" destOrd="0" presId="urn:microsoft.com/office/officeart/2005/8/layout/hList1"/>
    <dgm:cxn modelId="{7234FAF9-41B1-4AE3-A77A-2AE6C881C2D6}" type="presParOf" srcId="{1101C848-B477-4419-8D8E-956DC2AAC4C9}" destId="{D848AEA3-9441-4A27-9B76-60B05BD4C394}" srcOrd="1" destOrd="0" presId="urn:microsoft.com/office/officeart/2005/8/layout/hList1"/>
    <dgm:cxn modelId="{EC862EDB-5CBB-475C-864C-441D4612304C}" type="presParOf" srcId="{799D9A5E-00E6-4C96-A566-BB2ECADCA92E}" destId="{77A6C06C-4253-47DF-BFB5-1FBDEB8F0C54}" srcOrd="3" destOrd="0" presId="urn:microsoft.com/office/officeart/2005/8/layout/hList1"/>
    <dgm:cxn modelId="{A0DFE3E6-5E0F-43DF-AE15-D74A48D180D3}" type="presParOf" srcId="{799D9A5E-00E6-4C96-A566-BB2ECADCA92E}" destId="{C917C95D-9E81-4C0E-82A2-12C59B6C6CDE}" srcOrd="4" destOrd="0" presId="urn:microsoft.com/office/officeart/2005/8/layout/hList1"/>
    <dgm:cxn modelId="{1637D628-3873-4781-AB83-17D5ACD7AA1A}" type="presParOf" srcId="{C917C95D-9E81-4C0E-82A2-12C59B6C6CDE}" destId="{E5B76FF8-661B-4835-9AD5-6FC22AC558DF}" srcOrd="0" destOrd="0" presId="urn:microsoft.com/office/officeart/2005/8/layout/hList1"/>
    <dgm:cxn modelId="{6EF36DCF-1FC2-4D81-A1D2-F83C07F568A4}" type="presParOf" srcId="{C917C95D-9E81-4C0E-82A2-12C59B6C6CDE}" destId="{392B8146-1AE4-426D-9B1A-9093C9727F3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EB4173-991C-42EB-A4CC-CCF94C5A9DB4}">
      <dsp:nvSpPr>
        <dsp:cNvPr id="0" name=""/>
        <dsp:cNvSpPr/>
      </dsp:nvSpPr>
      <dsp:spPr>
        <a:xfrm>
          <a:off x="0" y="0"/>
          <a:ext cx="5194852" cy="949595"/>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b="1" kern="1200" dirty="0">
              <a:latin typeface="Calibri" charset="0"/>
              <a:ea typeface="Calibri" charset="0"/>
              <a:cs typeface="Calibri" charset="0"/>
            </a:rPr>
            <a:t>Identificación y secuencia de los procesos</a:t>
          </a:r>
          <a:endParaRPr lang="es-PE" sz="2000" b="1" kern="1200" dirty="0"/>
        </a:p>
      </dsp:txBody>
      <dsp:txXfrm>
        <a:off x="27813" y="27813"/>
        <a:ext cx="4089923" cy="893969"/>
      </dsp:txXfrm>
    </dsp:sp>
    <dsp:sp modelId="{69B64978-FBAD-45CA-83B7-6795BBDC1DB6}">
      <dsp:nvSpPr>
        <dsp:cNvPr id="0" name=""/>
        <dsp:cNvSpPr/>
      </dsp:nvSpPr>
      <dsp:spPr>
        <a:xfrm>
          <a:off x="435068" y="1122249"/>
          <a:ext cx="5194852" cy="949595"/>
        </a:xfrm>
        <a:prstGeom prst="roundRect">
          <a:avLst>
            <a:gd name="adj" fmla="val 10000"/>
          </a:avLst>
        </a:prstGeom>
        <a:solidFill>
          <a:schemeClr val="accent3">
            <a:hueOff val="3750088"/>
            <a:satOff val="-5627"/>
            <a:lumOff val="-915"/>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mj-lt"/>
            <a:buNone/>
          </a:pPr>
          <a:r>
            <a:rPr lang="es-ES" sz="2000" kern="1200" dirty="0">
              <a:latin typeface="Calibri" charset="0"/>
              <a:ea typeface="Calibri" charset="0"/>
              <a:cs typeface="Calibri" charset="0"/>
            </a:rPr>
            <a:t>Descripción de cada uno de los procesos</a:t>
          </a:r>
          <a:endParaRPr lang="es-PE" sz="2000" kern="1200" dirty="0"/>
        </a:p>
      </dsp:txBody>
      <dsp:txXfrm>
        <a:off x="462881" y="1150062"/>
        <a:ext cx="4086920" cy="893969"/>
      </dsp:txXfrm>
    </dsp:sp>
    <dsp:sp modelId="{53A9D8F8-1D36-4B45-9E29-25CD94DEAA30}">
      <dsp:nvSpPr>
        <dsp:cNvPr id="0" name=""/>
        <dsp:cNvSpPr/>
      </dsp:nvSpPr>
      <dsp:spPr>
        <a:xfrm>
          <a:off x="863644" y="2244498"/>
          <a:ext cx="5194852" cy="949595"/>
        </a:xfrm>
        <a:prstGeom prst="roundRect">
          <a:avLst>
            <a:gd name="adj" fmla="val 10000"/>
          </a:avLst>
        </a:prstGeom>
        <a:solidFill>
          <a:schemeClr val="accent3">
            <a:hueOff val="7500176"/>
            <a:satOff val="-11253"/>
            <a:lumOff val="-183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mj-lt"/>
            <a:buNone/>
          </a:pPr>
          <a:r>
            <a:rPr lang="es-ES" sz="2000" kern="1200" dirty="0">
              <a:latin typeface="Calibri" charset="0"/>
              <a:ea typeface="Calibri" charset="0"/>
              <a:cs typeface="Calibri" charset="0"/>
            </a:rPr>
            <a:t>Seguimiento y medición para conocer los resultados que se obtienen</a:t>
          </a:r>
          <a:endParaRPr lang="es-PE" sz="2000" kern="1200" dirty="0"/>
        </a:p>
      </dsp:txBody>
      <dsp:txXfrm>
        <a:off x="891457" y="2272311"/>
        <a:ext cx="4093413" cy="893969"/>
      </dsp:txXfrm>
    </dsp:sp>
    <dsp:sp modelId="{40743690-558E-4712-B3DD-C70BFF293DEC}">
      <dsp:nvSpPr>
        <dsp:cNvPr id="0" name=""/>
        <dsp:cNvSpPr/>
      </dsp:nvSpPr>
      <dsp:spPr>
        <a:xfrm>
          <a:off x="1298712" y="3366747"/>
          <a:ext cx="5194852" cy="949595"/>
        </a:xfrm>
        <a:prstGeom prst="roundRect">
          <a:avLst>
            <a:gd name="adj" fmla="val 10000"/>
          </a:avLst>
        </a:prstGeom>
        <a:solidFill>
          <a:schemeClr val="accent3">
            <a:hueOff val="11250264"/>
            <a:satOff val="-16880"/>
            <a:lumOff val="-2745"/>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mj-lt"/>
            <a:buNone/>
          </a:pPr>
          <a:r>
            <a:rPr lang="es-ES" sz="2000" kern="1200" dirty="0">
              <a:latin typeface="Calibri" charset="0"/>
              <a:ea typeface="Calibri" charset="0"/>
              <a:cs typeface="Calibri" charset="0"/>
            </a:rPr>
            <a:t>Mejora de los procesos en base al seguimiento y medición realizado. </a:t>
          </a:r>
          <a:endParaRPr lang="es-PE" sz="2000" kern="1200" dirty="0"/>
        </a:p>
      </dsp:txBody>
      <dsp:txXfrm>
        <a:off x="1326525" y="3394560"/>
        <a:ext cx="4086920" cy="893969"/>
      </dsp:txXfrm>
    </dsp:sp>
    <dsp:sp modelId="{5A5C2990-FA84-4EFE-927A-72508A6F210B}">
      <dsp:nvSpPr>
        <dsp:cNvPr id="0" name=""/>
        <dsp:cNvSpPr/>
      </dsp:nvSpPr>
      <dsp:spPr>
        <a:xfrm>
          <a:off x="4577614" y="727303"/>
          <a:ext cx="617237" cy="617237"/>
        </a:xfrm>
        <a:prstGeom prst="downArrow">
          <a:avLst>
            <a:gd name="adj1" fmla="val 55000"/>
            <a:gd name="adj2" fmla="val 45000"/>
          </a:avLst>
        </a:prstGeom>
        <a:solidFill>
          <a:schemeClr val="accent3">
            <a:tint val="40000"/>
            <a:alpha val="90000"/>
            <a:hueOff val="0"/>
            <a:satOff val="0"/>
            <a:lumOff val="0"/>
            <a:alphaOff val="0"/>
          </a:schemeClr>
        </a:solidFill>
        <a:ln w="381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s-PE" sz="2900" kern="1200"/>
        </a:p>
      </dsp:txBody>
      <dsp:txXfrm>
        <a:off x="4716492" y="727303"/>
        <a:ext cx="339481" cy="464471"/>
      </dsp:txXfrm>
    </dsp:sp>
    <dsp:sp modelId="{9CA2C543-3333-458C-B019-8521A209366A}">
      <dsp:nvSpPr>
        <dsp:cNvPr id="0" name=""/>
        <dsp:cNvSpPr/>
      </dsp:nvSpPr>
      <dsp:spPr>
        <a:xfrm>
          <a:off x="5012683" y="1849552"/>
          <a:ext cx="617237" cy="617237"/>
        </a:xfrm>
        <a:prstGeom prst="downArrow">
          <a:avLst>
            <a:gd name="adj1" fmla="val 55000"/>
            <a:gd name="adj2" fmla="val 45000"/>
          </a:avLst>
        </a:prstGeom>
        <a:solidFill>
          <a:schemeClr val="accent3">
            <a:tint val="40000"/>
            <a:alpha val="90000"/>
            <a:hueOff val="5358427"/>
            <a:satOff val="-6896"/>
            <a:lumOff val="-537"/>
            <a:alphaOff val="0"/>
          </a:schemeClr>
        </a:solidFill>
        <a:ln w="38100" cap="flat" cmpd="sng" algn="ctr">
          <a:solidFill>
            <a:schemeClr val="accent3">
              <a:tint val="40000"/>
              <a:alpha val="90000"/>
              <a:hueOff val="5358427"/>
              <a:satOff val="-6896"/>
              <a:lumOff val="-5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s-PE" sz="2900" kern="1200"/>
        </a:p>
      </dsp:txBody>
      <dsp:txXfrm>
        <a:off x="5151561" y="1849552"/>
        <a:ext cx="339481" cy="464471"/>
      </dsp:txXfrm>
    </dsp:sp>
    <dsp:sp modelId="{59CE5DE2-2D5B-4CBE-BCAD-C19697F2AD7D}">
      <dsp:nvSpPr>
        <dsp:cNvPr id="0" name=""/>
        <dsp:cNvSpPr/>
      </dsp:nvSpPr>
      <dsp:spPr>
        <a:xfrm>
          <a:off x="5441259" y="2971802"/>
          <a:ext cx="617237" cy="617237"/>
        </a:xfrm>
        <a:prstGeom prst="downArrow">
          <a:avLst>
            <a:gd name="adj1" fmla="val 55000"/>
            <a:gd name="adj2" fmla="val 45000"/>
          </a:avLst>
        </a:prstGeom>
        <a:solidFill>
          <a:schemeClr val="accent3">
            <a:tint val="40000"/>
            <a:alpha val="90000"/>
            <a:hueOff val="10716854"/>
            <a:satOff val="-13793"/>
            <a:lumOff val="-1075"/>
            <a:alphaOff val="0"/>
          </a:schemeClr>
        </a:solidFill>
        <a:ln w="38100" cap="flat" cmpd="sng" algn="ctr">
          <a:solidFill>
            <a:schemeClr val="accent3">
              <a:tint val="40000"/>
              <a:alpha val="90000"/>
              <a:hueOff val="10716854"/>
              <a:satOff val="-13793"/>
              <a:lumOff val="-10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s-PE" sz="2900" kern="1200"/>
        </a:p>
      </dsp:txBody>
      <dsp:txXfrm>
        <a:off x="5580137" y="2971802"/>
        <a:ext cx="339481" cy="4644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550697-BD0D-4C3B-B034-89BC364B6547}">
      <dsp:nvSpPr>
        <dsp:cNvPr id="0" name=""/>
        <dsp:cNvSpPr/>
      </dsp:nvSpPr>
      <dsp:spPr>
        <a:xfrm>
          <a:off x="2706" y="155445"/>
          <a:ext cx="2638495" cy="590868"/>
        </a:xfrm>
        <a:prstGeom prst="rect">
          <a:avLst/>
        </a:prstGeom>
        <a:solidFill>
          <a:schemeClr val="accent2">
            <a:hueOff val="0"/>
            <a:satOff val="0"/>
            <a:lumOff val="0"/>
            <a:alphaOff val="0"/>
          </a:schemeClr>
        </a:solidFill>
        <a:ln w="381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b="1" kern="1200" dirty="0">
              <a:latin typeface="Calibri" panose="020F0502020204030204" pitchFamily="34" charset="0"/>
              <a:cs typeface="Calibri" panose="020F0502020204030204" pitchFamily="34" charset="0"/>
            </a:rPr>
            <a:t>Influencia en la satisfacción del cliente</a:t>
          </a:r>
          <a:endParaRPr lang="es-PE" sz="1600" b="1" kern="1200" dirty="0">
            <a:latin typeface="Calibri" panose="020F0502020204030204" pitchFamily="34" charset="0"/>
            <a:cs typeface="Calibri" panose="020F0502020204030204" pitchFamily="34" charset="0"/>
          </a:endParaRPr>
        </a:p>
      </dsp:txBody>
      <dsp:txXfrm>
        <a:off x="2706" y="155445"/>
        <a:ext cx="2638495" cy="590868"/>
      </dsp:txXfrm>
    </dsp:sp>
    <dsp:sp modelId="{A22439D5-4AF2-4D1B-B736-370DEB42C54B}">
      <dsp:nvSpPr>
        <dsp:cNvPr id="0" name=""/>
        <dsp:cNvSpPr/>
      </dsp:nvSpPr>
      <dsp:spPr>
        <a:xfrm>
          <a:off x="2706" y="746314"/>
          <a:ext cx="2638495" cy="3162240"/>
        </a:xfrm>
        <a:prstGeom prst="rect">
          <a:avLst/>
        </a:prstGeom>
        <a:solidFill>
          <a:schemeClr val="accent2">
            <a:tint val="40000"/>
            <a:alpha val="90000"/>
            <a:hueOff val="0"/>
            <a:satOff val="0"/>
            <a:lumOff val="0"/>
            <a:alphaOff val="0"/>
          </a:schemeClr>
        </a:solidFill>
        <a:ln w="381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b="0" i="0" kern="1200" dirty="0">
              <a:latin typeface="Calibri" panose="020F0502020204030204" pitchFamily="34" charset="0"/>
              <a:cs typeface="Calibri" panose="020F0502020204030204" pitchFamily="34" charset="0"/>
            </a:rPr>
            <a:t>Se refiere a cómo un proceso específico puede afectar la percepción del cliente sobre el producto o servicio</a:t>
          </a: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s-ES" sz="1600" b="0" i="0" kern="1200" dirty="0">
              <a:latin typeface="Calibri" panose="020F0502020204030204" pitchFamily="34" charset="0"/>
              <a:cs typeface="Calibri" panose="020F0502020204030204" pitchFamily="34" charset="0"/>
            </a:rPr>
            <a:t>Por ejemplo, un proceso de atención al cliente eficiente puede aumentar la satisfacción del cliente, mientras que un proceso de facturación complicado puede disminuir la satisfacción del cliente</a:t>
          </a:r>
          <a:endParaRPr lang="es-PE" sz="1600" kern="1200" dirty="0">
            <a:latin typeface="Calibri" panose="020F0502020204030204" pitchFamily="34" charset="0"/>
            <a:cs typeface="Calibri" panose="020F0502020204030204" pitchFamily="34" charset="0"/>
          </a:endParaRPr>
        </a:p>
      </dsp:txBody>
      <dsp:txXfrm>
        <a:off x="2706" y="746314"/>
        <a:ext cx="2638495" cy="3162240"/>
      </dsp:txXfrm>
    </dsp:sp>
    <dsp:sp modelId="{B8F5C7CD-E285-4675-A6EA-C98A3099E543}">
      <dsp:nvSpPr>
        <dsp:cNvPr id="0" name=""/>
        <dsp:cNvSpPr/>
      </dsp:nvSpPr>
      <dsp:spPr>
        <a:xfrm>
          <a:off x="3010591" y="155445"/>
          <a:ext cx="2638495" cy="590868"/>
        </a:xfrm>
        <a:prstGeom prst="rect">
          <a:avLst/>
        </a:prstGeom>
        <a:solidFill>
          <a:schemeClr val="accent2">
            <a:hueOff val="2340759"/>
            <a:satOff val="-2919"/>
            <a:lumOff val="686"/>
            <a:alphaOff val="0"/>
          </a:schemeClr>
        </a:solidFill>
        <a:ln w="381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b="1" kern="1200" dirty="0">
              <a:latin typeface="Calibri" panose="020F0502020204030204" pitchFamily="34" charset="0"/>
              <a:cs typeface="Calibri" panose="020F0502020204030204" pitchFamily="34" charset="0"/>
            </a:rPr>
            <a:t>Los </a:t>
          </a:r>
          <a:r>
            <a:rPr lang="es-ES" sz="1600" b="1" i="0" kern="1200" dirty="0">
              <a:latin typeface="Calibri" panose="020F0502020204030204" pitchFamily="34" charset="0"/>
              <a:cs typeface="Calibri" panose="020F0502020204030204" pitchFamily="34" charset="0"/>
            </a:rPr>
            <a:t>efectos en la calidad del producto/servicio</a:t>
          </a:r>
          <a:endParaRPr lang="es-PE" sz="1600" b="1" kern="1200" dirty="0">
            <a:latin typeface="Calibri" panose="020F0502020204030204" pitchFamily="34" charset="0"/>
            <a:cs typeface="Calibri" panose="020F0502020204030204" pitchFamily="34" charset="0"/>
          </a:endParaRPr>
        </a:p>
      </dsp:txBody>
      <dsp:txXfrm>
        <a:off x="3010591" y="155445"/>
        <a:ext cx="2638495" cy="590868"/>
      </dsp:txXfrm>
    </dsp:sp>
    <dsp:sp modelId="{D848AEA3-9441-4A27-9B76-60B05BD4C394}">
      <dsp:nvSpPr>
        <dsp:cNvPr id="0" name=""/>
        <dsp:cNvSpPr/>
      </dsp:nvSpPr>
      <dsp:spPr>
        <a:xfrm>
          <a:off x="3010591" y="746314"/>
          <a:ext cx="2638495" cy="3162240"/>
        </a:xfrm>
        <a:prstGeom prst="rect">
          <a:avLst/>
        </a:prstGeom>
        <a:solidFill>
          <a:schemeClr val="accent2">
            <a:tint val="40000"/>
            <a:alpha val="90000"/>
            <a:hueOff val="2512910"/>
            <a:satOff val="-2189"/>
            <a:lumOff val="-3"/>
            <a:alphaOff val="0"/>
          </a:schemeClr>
        </a:solidFill>
        <a:ln w="38100" cap="flat" cmpd="sng" algn="ctr">
          <a:solidFill>
            <a:schemeClr val="accent2">
              <a:tint val="40000"/>
              <a:alpha val="90000"/>
              <a:hueOff val="2512910"/>
              <a:satOff val="-2189"/>
              <a:lumOff val="-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b="0" i="0" kern="1200" dirty="0">
              <a:latin typeface="Calibri" panose="020F0502020204030204" pitchFamily="34" charset="0"/>
              <a:cs typeface="Calibri" panose="020F0502020204030204" pitchFamily="34" charset="0"/>
            </a:rPr>
            <a:t>Se refiere a cómo un proceso puede afectar la calidad final del producto o servicio</a:t>
          </a: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s-ES" sz="1600" b="0" i="0" kern="1200" dirty="0">
              <a:latin typeface="Calibri" panose="020F0502020204030204" pitchFamily="34" charset="0"/>
              <a:cs typeface="Calibri" panose="020F0502020204030204" pitchFamily="34" charset="0"/>
            </a:rPr>
            <a:t>Por ejemplo, un proceso de control de calidad riguroso puede asegurar que los productos defectuosos no lleguen al mercado.</a:t>
          </a:r>
          <a:endParaRPr lang="es-PE" sz="1600" kern="1200" dirty="0">
            <a:latin typeface="Calibri" panose="020F0502020204030204" pitchFamily="34" charset="0"/>
            <a:cs typeface="Calibri" panose="020F0502020204030204" pitchFamily="34" charset="0"/>
          </a:endParaRPr>
        </a:p>
      </dsp:txBody>
      <dsp:txXfrm>
        <a:off x="3010591" y="746314"/>
        <a:ext cx="2638495" cy="3162240"/>
      </dsp:txXfrm>
    </dsp:sp>
    <dsp:sp modelId="{E5B76FF8-661B-4835-9AD5-6FC22AC558DF}">
      <dsp:nvSpPr>
        <dsp:cNvPr id="0" name=""/>
        <dsp:cNvSpPr/>
      </dsp:nvSpPr>
      <dsp:spPr>
        <a:xfrm>
          <a:off x="6018476" y="155445"/>
          <a:ext cx="2638495" cy="590868"/>
        </a:xfrm>
        <a:prstGeom prst="rect">
          <a:avLst/>
        </a:prstGeom>
        <a:solidFill>
          <a:schemeClr val="accent2">
            <a:hueOff val="4681519"/>
            <a:satOff val="-5839"/>
            <a:lumOff val="1373"/>
            <a:alphaOff val="0"/>
          </a:schemeClr>
        </a:solidFill>
        <a:ln w="381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b="1" i="0" kern="1200" dirty="0">
              <a:latin typeface="Calibri" panose="020F0502020204030204" pitchFamily="34" charset="0"/>
              <a:cs typeface="Calibri" panose="020F0502020204030204" pitchFamily="34" charset="0"/>
            </a:rPr>
            <a:t>Influencia en la misión y estrategia</a:t>
          </a:r>
          <a:endParaRPr lang="es-PE" sz="1600" kern="1200" dirty="0">
            <a:latin typeface="Calibri" panose="020F0502020204030204" pitchFamily="34" charset="0"/>
            <a:cs typeface="Calibri" panose="020F0502020204030204" pitchFamily="34" charset="0"/>
          </a:endParaRPr>
        </a:p>
      </dsp:txBody>
      <dsp:txXfrm>
        <a:off x="6018476" y="155445"/>
        <a:ext cx="2638495" cy="590868"/>
      </dsp:txXfrm>
    </dsp:sp>
    <dsp:sp modelId="{392B8146-1AE4-426D-9B1A-9093C9727F34}">
      <dsp:nvSpPr>
        <dsp:cNvPr id="0" name=""/>
        <dsp:cNvSpPr/>
      </dsp:nvSpPr>
      <dsp:spPr>
        <a:xfrm>
          <a:off x="6018476" y="746314"/>
          <a:ext cx="2638495" cy="3162240"/>
        </a:xfrm>
        <a:prstGeom prst="rect">
          <a:avLst/>
        </a:prstGeom>
        <a:solidFill>
          <a:schemeClr val="accent2">
            <a:tint val="40000"/>
            <a:alpha val="90000"/>
            <a:hueOff val="5025821"/>
            <a:satOff val="-4378"/>
            <a:lumOff val="-6"/>
            <a:alphaOff val="0"/>
          </a:schemeClr>
        </a:solidFill>
        <a:ln w="381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b="0" i="0" kern="1200" dirty="0">
              <a:latin typeface="Calibri" panose="020F0502020204030204" pitchFamily="34" charset="0"/>
              <a:cs typeface="Calibri" panose="020F0502020204030204" pitchFamily="34" charset="0"/>
            </a:rPr>
            <a:t>Se refiere a cómo un proceso se alinea con la misión y estrategia general de la organización.</a:t>
          </a: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s-ES" sz="1600" b="0" i="0" kern="1200" dirty="0">
              <a:latin typeface="Calibri" panose="020F0502020204030204" pitchFamily="34" charset="0"/>
              <a:cs typeface="Calibri" panose="020F0502020204030204" pitchFamily="34" charset="0"/>
            </a:rPr>
            <a:t>Por ejemplo, si una empresa se enfoca en la innovación, debería tener procesos que fomenten la creatividad y la experimentación.</a:t>
          </a:r>
          <a:endParaRPr lang="es-PE" sz="1600" kern="1200" dirty="0">
            <a:latin typeface="Calibri" panose="020F0502020204030204" pitchFamily="34" charset="0"/>
            <a:cs typeface="Calibri" panose="020F0502020204030204" pitchFamily="34" charset="0"/>
          </a:endParaRPr>
        </a:p>
      </dsp:txBody>
      <dsp:txXfrm>
        <a:off x="6018476" y="746314"/>
        <a:ext cx="2638495" cy="31622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550697-BD0D-4C3B-B034-89BC364B6547}">
      <dsp:nvSpPr>
        <dsp:cNvPr id="0" name=""/>
        <dsp:cNvSpPr/>
      </dsp:nvSpPr>
      <dsp:spPr>
        <a:xfrm>
          <a:off x="2706" y="39910"/>
          <a:ext cx="2638495" cy="825542"/>
        </a:xfrm>
        <a:prstGeom prst="rect">
          <a:avLst/>
        </a:prstGeom>
        <a:solidFill>
          <a:schemeClr val="accent3">
            <a:hueOff val="0"/>
            <a:satOff val="0"/>
            <a:lumOff val="0"/>
            <a:alphaOff val="0"/>
          </a:schemeClr>
        </a:solidFill>
        <a:ln w="381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PE" sz="1700" b="1" i="0" kern="1200" dirty="0"/>
            <a:t>Cumplimiento de requisitos legales o reglamentarios</a:t>
          </a:r>
          <a:endParaRPr lang="es-PE" sz="1700" b="1" kern="1200" dirty="0">
            <a:latin typeface="Calibri" panose="020F0502020204030204" pitchFamily="34" charset="0"/>
            <a:cs typeface="Calibri" panose="020F0502020204030204" pitchFamily="34" charset="0"/>
          </a:endParaRPr>
        </a:p>
      </dsp:txBody>
      <dsp:txXfrm>
        <a:off x="2706" y="39910"/>
        <a:ext cx="2638495" cy="825542"/>
      </dsp:txXfrm>
    </dsp:sp>
    <dsp:sp modelId="{A22439D5-4AF2-4D1B-B736-370DEB42C54B}">
      <dsp:nvSpPr>
        <dsp:cNvPr id="0" name=""/>
        <dsp:cNvSpPr/>
      </dsp:nvSpPr>
      <dsp:spPr>
        <a:xfrm>
          <a:off x="2706" y="865452"/>
          <a:ext cx="2638495" cy="3158637"/>
        </a:xfrm>
        <a:prstGeom prst="rect">
          <a:avLst/>
        </a:prstGeom>
        <a:solidFill>
          <a:schemeClr val="accent3">
            <a:tint val="40000"/>
            <a:alpha val="90000"/>
            <a:hueOff val="0"/>
            <a:satOff val="0"/>
            <a:lumOff val="0"/>
            <a:alphaOff val="0"/>
          </a:schemeClr>
        </a:solidFill>
        <a:ln w="381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s-ES" sz="1700" b="0" i="0" kern="1200" dirty="0">
              <a:latin typeface="Calibri" panose="020F0502020204030204" pitchFamily="34" charset="0"/>
              <a:cs typeface="Calibri" panose="020F0502020204030204" pitchFamily="34" charset="0"/>
            </a:rPr>
            <a:t>Algunos procesos pueden ser necesarios para cumplir con ciertas leyes o regulaciones. </a:t>
          </a:r>
          <a:endParaRPr lang="es-PE" sz="1700" kern="1200" dirty="0">
            <a:latin typeface="Calibri" panose="020F0502020204030204" pitchFamily="34" charset="0"/>
            <a:cs typeface="Calibri" panose="020F0502020204030204" pitchFamily="34" charset="0"/>
          </a:endParaRPr>
        </a:p>
        <a:p>
          <a:pPr marL="171450" lvl="1" indent="-171450" algn="l" defTabSz="755650">
            <a:lnSpc>
              <a:spcPct val="90000"/>
            </a:lnSpc>
            <a:spcBef>
              <a:spcPct val="0"/>
            </a:spcBef>
            <a:spcAft>
              <a:spcPct val="15000"/>
            </a:spcAft>
            <a:buChar char="•"/>
          </a:pPr>
          <a:r>
            <a:rPr lang="es-ES" sz="1700" b="0" i="0" kern="1200" dirty="0">
              <a:latin typeface="Calibri" panose="020F0502020204030204" pitchFamily="34" charset="0"/>
              <a:cs typeface="Calibri" panose="020F0502020204030204" pitchFamily="34" charset="0"/>
            </a:rPr>
            <a:t>Por ejemplo, una empresa farmacéutica necesita tener procesos estrictos para probar la seguridad y eficacia de sus productos.</a:t>
          </a:r>
          <a:endParaRPr lang="es-PE" sz="1700" kern="1200" dirty="0">
            <a:latin typeface="Calibri" panose="020F0502020204030204" pitchFamily="34" charset="0"/>
            <a:cs typeface="Calibri" panose="020F0502020204030204" pitchFamily="34" charset="0"/>
          </a:endParaRPr>
        </a:p>
      </dsp:txBody>
      <dsp:txXfrm>
        <a:off x="2706" y="865452"/>
        <a:ext cx="2638495" cy="3158637"/>
      </dsp:txXfrm>
    </dsp:sp>
    <dsp:sp modelId="{B8F5C7CD-E285-4675-A6EA-C98A3099E543}">
      <dsp:nvSpPr>
        <dsp:cNvPr id="0" name=""/>
        <dsp:cNvSpPr/>
      </dsp:nvSpPr>
      <dsp:spPr>
        <a:xfrm>
          <a:off x="3010591" y="39910"/>
          <a:ext cx="2638495" cy="825542"/>
        </a:xfrm>
        <a:prstGeom prst="rect">
          <a:avLst/>
        </a:prstGeom>
        <a:solidFill>
          <a:schemeClr val="accent3">
            <a:hueOff val="5625132"/>
            <a:satOff val="-8440"/>
            <a:lumOff val="-1373"/>
            <a:alphaOff val="0"/>
          </a:schemeClr>
        </a:solidFill>
        <a:ln w="38100" cap="flat" cmpd="sng" algn="ctr">
          <a:solidFill>
            <a:schemeClr val="accent3">
              <a:hueOff val="5625132"/>
              <a:satOff val="-8440"/>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b="1" i="0" kern="1200" dirty="0"/>
            <a:t>Los riesgos económicos y de insatisfacción</a:t>
          </a:r>
          <a:endParaRPr lang="es-PE" sz="1700" b="1" kern="1200" dirty="0">
            <a:latin typeface="Calibri" panose="020F0502020204030204" pitchFamily="34" charset="0"/>
            <a:cs typeface="Calibri" panose="020F0502020204030204" pitchFamily="34" charset="0"/>
          </a:endParaRPr>
        </a:p>
      </dsp:txBody>
      <dsp:txXfrm>
        <a:off x="3010591" y="39910"/>
        <a:ext cx="2638495" cy="825542"/>
      </dsp:txXfrm>
    </dsp:sp>
    <dsp:sp modelId="{D848AEA3-9441-4A27-9B76-60B05BD4C394}">
      <dsp:nvSpPr>
        <dsp:cNvPr id="0" name=""/>
        <dsp:cNvSpPr/>
      </dsp:nvSpPr>
      <dsp:spPr>
        <a:xfrm>
          <a:off x="3010591" y="865452"/>
          <a:ext cx="2638495" cy="3158637"/>
        </a:xfrm>
        <a:prstGeom prst="rect">
          <a:avLst/>
        </a:prstGeom>
        <a:solidFill>
          <a:schemeClr val="accent3">
            <a:tint val="40000"/>
            <a:alpha val="90000"/>
            <a:hueOff val="5358427"/>
            <a:satOff val="-6896"/>
            <a:lumOff val="-537"/>
            <a:alphaOff val="0"/>
          </a:schemeClr>
        </a:solidFill>
        <a:ln w="38100" cap="flat" cmpd="sng" algn="ctr">
          <a:solidFill>
            <a:schemeClr val="accent3">
              <a:tint val="40000"/>
              <a:alpha val="90000"/>
              <a:hueOff val="5358427"/>
              <a:satOff val="-6896"/>
              <a:lumOff val="-5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s-ES" sz="1700" b="0" i="0" kern="1200" dirty="0">
              <a:latin typeface="Calibri" panose="020F0502020204030204" pitchFamily="34" charset="0"/>
              <a:cs typeface="Calibri" panose="020F0502020204030204" pitchFamily="34" charset="0"/>
            </a:rPr>
            <a:t>se refiere a los riesgos financieros y de reputación asociados con un proceso. </a:t>
          </a:r>
          <a:endParaRPr lang="es-PE" sz="1700" kern="1200" dirty="0">
            <a:latin typeface="Calibri" panose="020F0502020204030204" pitchFamily="34" charset="0"/>
            <a:cs typeface="Calibri" panose="020F0502020204030204" pitchFamily="34" charset="0"/>
          </a:endParaRPr>
        </a:p>
        <a:p>
          <a:pPr marL="171450" lvl="1" indent="-171450" algn="l" defTabSz="755650">
            <a:lnSpc>
              <a:spcPct val="90000"/>
            </a:lnSpc>
            <a:spcBef>
              <a:spcPct val="0"/>
            </a:spcBef>
            <a:spcAft>
              <a:spcPct val="15000"/>
            </a:spcAft>
            <a:buChar char="•"/>
          </a:pPr>
          <a:r>
            <a:rPr lang="es-ES" sz="1700" b="0" i="0" kern="1200" dirty="0">
              <a:latin typeface="Calibri" panose="020F0502020204030204" pitchFamily="34" charset="0"/>
              <a:cs typeface="Calibri" panose="020F0502020204030204" pitchFamily="34" charset="0"/>
            </a:rPr>
            <a:t>Por ejemplo, un proceso de producción ineficiente puede resultar en costos más altos y retrasos, lo que puede llevar a la insatisfacción del cliente</a:t>
          </a:r>
          <a:r>
            <a:rPr lang="es-ES" sz="1700" b="0" i="0" kern="1200" dirty="0"/>
            <a:t>.</a:t>
          </a:r>
          <a:endParaRPr lang="es-PE" sz="1700" kern="1200" dirty="0">
            <a:latin typeface="Calibri" panose="020F0502020204030204" pitchFamily="34" charset="0"/>
            <a:cs typeface="Calibri" panose="020F0502020204030204" pitchFamily="34" charset="0"/>
          </a:endParaRPr>
        </a:p>
      </dsp:txBody>
      <dsp:txXfrm>
        <a:off x="3010591" y="865452"/>
        <a:ext cx="2638495" cy="3158637"/>
      </dsp:txXfrm>
    </dsp:sp>
    <dsp:sp modelId="{E5B76FF8-661B-4835-9AD5-6FC22AC558DF}">
      <dsp:nvSpPr>
        <dsp:cNvPr id="0" name=""/>
        <dsp:cNvSpPr/>
      </dsp:nvSpPr>
      <dsp:spPr>
        <a:xfrm>
          <a:off x="6018476" y="39910"/>
          <a:ext cx="2638495" cy="825542"/>
        </a:xfrm>
        <a:prstGeom prst="rect">
          <a:avLst/>
        </a:prstGeom>
        <a:solidFill>
          <a:schemeClr val="accent3">
            <a:hueOff val="11250264"/>
            <a:satOff val="-16880"/>
            <a:lumOff val="-2745"/>
            <a:alphaOff val="0"/>
          </a:schemeClr>
        </a:solidFill>
        <a:ln w="381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PE" sz="1700" b="1" i="0" kern="1200" dirty="0"/>
            <a:t>Utilización intensiva de recursos</a:t>
          </a:r>
          <a:endParaRPr lang="es-PE" sz="1700" kern="1200" dirty="0">
            <a:latin typeface="Calibri" panose="020F0502020204030204" pitchFamily="34" charset="0"/>
            <a:cs typeface="Calibri" panose="020F0502020204030204" pitchFamily="34" charset="0"/>
          </a:endParaRPr>
        </a:p>
      </dsp:txBody>
      <dsp:txXfrm>
        <a:off x="6018476" y="39910"/>
        <a:ext cx="2638495" cy="825542"/>
      </dsp:txXfrm>
    </dsp:sp>
    <dsp:sp modelId="{392B8146-1AE4-426D-9B1A-9093C9727F34}">
      <dsp:nvSpPr>
        <dsp:cNvPr id="0" name=""/>
        <dsp:cNvSpPr/>
      </dsp:nvSpPr>
      <dsp:spPr>
        <a:xfrm>
          <a:off x="6018476" y="865452"/>
          <a:ext cx="2638495" cy="3158637"/>
        </a:xfrm>
        <a:prstGeom prst="rect">
          <a:avLst/>
        </a:prstGeom>
        <a:solidFill>
          <a:schemeClr val="accent3">
            <a:tint val="40000"/>
            <a:alpha val="90000"/>
            <a:hueOff val="10716854"/>
            <a:satOff val="-13793"/>
            <a:lumOff val="-1075"/>
            <a:alphaOff val="0"/>
          </a:schemeClr>
        </a:solidFill>
        <a:ln w="38100" cap="flat" cmpd="sng" algn="ctr">
          <a:solidFill>
            <a:schemeClr val="accent3">
              <a:tint val="40000"/>
              <a:alpha val="90000"/>
              <a:hueOff val="10716854"/>
              <a:satOff val="-13793"/>
              <a:lumOff val="-10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s-ES" sz="1700" b="0" i="0" kern="1200" dirty="0">
              <a:latin typeface="Calibri" panose="020F0502020204030204" pitchFamily="34" charset="0"/>
              <a:cs typeface="Calibri" panose="020F0502020204030204" pitchFamily="34" charset="0"/>
            </a:rPr>
            <a:t>Se refiere a los procesos que requieren una gran cantidad de recursos, ya sean humanos, financieros o materiales.</a:t>
          </a:r>
          <a:endParaRPr lang="es-PE" sz="1700" kern="1200" dirty="0">
            <a:latin typeface="Calibri" panose="020F0502020204030204" pitchFamily="34" charset="0"/>
            <a:cs typeface="Calibri" panose="020F0502020204030204" pitchFamily="34" charset="0"/>
          </a:endParaRPr>
        </a:p>
        <a:p>
          <a:pPr marL="171450" lvl="1" indent="-171450" algn="l" defTabSz="755650">
            <a:lnSpc>
              <a:spcPct val="90000"/>
            </a:lnSpc>
            <a:spcBef>
              <a:spcPct val="0"/>
            </a:spcBef>
            <a:spcAft>
              <a:spcPct val="15000"/>
            </a:spcAft>
            <a:buChar char="•"/>
          </a:pPr>
          <a:r>
            <a:rPr lang="es-ES" sz="1700" kern="1200" dirty="0">
              <a:latin typeface="Calibri" panose="020F0502020204030204" pitchFamily="34" charset="0"/>
              <a:cs typeface="Calibri" panose="020F0502020204030204" pitchFamily="34" charset="0"/>
            </a:rPr>
            <a:t>Estos procesos pueden ser críticos para la operación de la empresa y pueden necesitar ser gestionados de cerca para asegurar su eficiencia.</a:t>
          </a:r>
          <a:endParaRPr lang="es-PE" sz="1700" kern="1200" dirty="0">
            <a:latin typeface="Calibri" panose="020F0502020204030204" pitchFamily="34" charset="0"/>
            <a:cs typeface="Calibri" panose="020F0502020204030204" pitchFamily="34" charset="0"/>
          </a:endParaRPr>
        </a:p>
      </dsp:txBody>
      <dsp:txXfrm>
        <a:off x="6018476" y="865452"/>
        <a:ext cx="2638495" cy="315863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a:defRPr>
            </a:lvl1pPr>
          </a:lstStyle>
          <a:p>
            <a:endParaRPr lang="es-ES"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a:defRPr>
            </a:lvl1pPr>
          </a:lstStyle>
          <a:p>
            <a:fld id="{9D357267-F5CB-4939-BF7A-DB6BFA44456E}" type="datetimeFigureOut">
              <a:rPr lang="es-ES" smtClean="0"/>
              <a:pPr/>
              <a:t>14/09/2024</a:t>
            </a:fld>
            <a:endParaRPr lang="es-ES" dirty="0"/>
          </a:p>
        </p:txBody>
      </p:sp>
      <p:sp>
        <p:nvSpPr>
          <p:cNvPr id="4" name="3 Marcador de imagen de diapositiva"/>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a:defRPr>
            </a:lvl1pPr>
          </a:lstStyle>
          <a:p>
            <a:endParaRPr lang="es-ES"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a:defRPr>
            </a:lvl1pPr>
          </a:lstStyle>
          <a:p>
            <a:fld id="{6B7E992D-280B-41DE-9EA7-7D9ADBA98B46}" type="slidenum">
              <a:rPr lang="es-ES" smtClean="0"/>
              <a:pPr/>
              <a:t>‹Nº›</a:t>
            </a:fld>
            <a:endParaRPr lang="es-ES" dirty="0"/>
          </a:p>
        </p:txBody>
      </p:sp>
    </p:spTree>
    <p:extLst>
      <p:ext uri="{BB962C8B-B14F-4D97-AF65-F5344CB8AC3E}">
        <p14:creationId xmlns:p14="http://schemas.microsoft.com/office/powerpoint/2010/main" val="500682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a:t>
            </a:fld>
            <a:endParaRPr lang="es-ES"/>
          </a:p>
        </p:txBody>
      </p:sp>
    </p:spTree>
    <p:extLst>
      <p:ext uri="{BB962C8B-B14F-4D97-AF65-F5344CB8AC3E}">
        <p14:creationId xmlns:p14="http://schemas.microsoft.com/office/powerpoint/2010/main" val="1743296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modelo EFQM (Modelo Europeo de Excelencia Empresarial) es un marco de gestión que ayuda a las organizaciones a gestionar el cambio y mejorar su rendimiento. </a:t>
            </a:r>
          </a:p>
          <a:p>
            <a:endParaRPr lang="es-ES" dirty="0"/>
          </a:p>
          <a:p>
            <a:r>
              <a:rPr lang="es-ES" dirty="0"/>
              <a:t>El modelo se fundamenta en que los resultados excelentes con respecto al rendimiento de una organización, los clientes, las personas y la sociedad (</a:t>
            </a:r>
            <a:r>
              <a:rPr lang="es-ES" dirty="0" err="1"/>
              <a:t>stakeholders</a:t>
            </a:r>
            <a:r>
              <a:rPr lang="es-ES" dirty="0"/>
              <a:t>), se logran mediante un liderazgo que dirija e impulse la política y la estrategia, las personas de la organización, las alianzas y los recursos y los procesos.</a:t>
            </a:r>
          </a:p>
          <a:p>
            <a:endParaRPr lang="es-ES" dirty="0"/>
          </a:p>
          <a:p>
            <a:r>
              <a:rPr lang="es-ES" dirty="0"/>
              <a:t>En resumen, el modelo EFQM es una herramienta de mejora continua del desempeño global de la empresa, que permite impulsar el cambio en las organizaciones, impulsando la innovación y el aprendizaje para la obtención de resultados excelentes en todos los ámbitos; es decir se fundamenta en la “Orientación hacia los resultados”, considerando la satisfacción equilibrada de todas las partes interesadas.</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11</a:t>
            </a:fld>
            <a:endParaRPr lang="es-ES" dirty="0"/>
          </a:p>
        </p:txBody>
      </p:sp>
    </p:spTree>
    <p:extLst>
      <p:ext uri="{BB962C8B-B14F-4D97-AF65-F5344CB8AC3E}">
        <p14:creationId xmlns:p14="http://schemas.microsoft.com/office/powerpoint/2010/main" val="1378214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92500" lnSpcReduction="20000"/>
          </a:bodyPr>
          <a:lstStyle/>
          <a:p>
            <a:r>
              <a:rPr lang="es-PE" dirty="0"/>
              <a:t>El modelo EFQM </a:t>
            </a:r>
            <a:r>
              <a:rPr lang="es-ES" dirty="0"/>
              <a:t>consta de 9 criterios de evaluación, que se dividen en 5 agentes facilitadores y 4 resultados:</a:t>
            </a:r>
          </a:p>
          <a:p>
            <a:endParaRPr lang="es-ES" dirty="0"/>
          </a:p>
          <a:p>
            <a:r>
              <a:rPr lang="es-ES" dirty="0"/>
              <a:t>Agentes facilitadores (tratan sobre lo que la organización hace):</a:t>
            </a:r>
          </a:p>
          <a:p>
            <a:endParaRPr lang="es-ES" dirty="0"/>
          </a:p>
          <a:p>
            <a:pPr marL="228600" indent="-228600">
              <a:buFont typeface="+mj-lt"/>
              <a:buAutoNum type="arabicPeriod"/>
            </a:pPr>
            <a:r>
              <a:rPr lang="es-ES" b="1" dirty="0"/>
              <a:t>Liderazgo:</a:t>
            </a:r>
            <a:r>
              <a:rPr lang="es-ES" dirty="0"/>
              <a:t> Se refiere a cómo los líderes dentro de la empresa desarrollan y facilitan el alcance de la misión y visión de la organización hacia los mandos medios y bajos, cómo desarrollan los valores necesarios para el éxito a largo plazo y cómo los implementan esos valores a través de acciones.</a:t>
            </a:r>
          </a:p>
          <a:p>
            <a:pPr marL="228600" indent="-228600">
              <a:buFont typeface="+mj-lt"/>
              <a:buAutoNum type="arabicPeriod"/>
            </a:pPr>
            <a:r>
              <a:rPr lang="es-ES" b="1" dirty="0"/>
              <a:t>Política y Estrategia: </a:t>
            </a:r>
            <a:r>
              <a:rPr lang="es-ES" dirty="0"/>
              <a:t>Trata sobre cómo la organización implementa su misión y visión a través de una estrategia clara y apoyada por políticas, planes, objetivos, metas y procesos.</a:t>
            </a:r>
          </a:p>
          <a:p>
            <a:pPr marL="228600" indent="-228600">
              <a:buFont typeface="+mj-lt"/>
              <a:buAutoNum type="arabicPeriod"/>
            </a:pPr>
            <a:r>
              <a:rPr lang="es-ES" b="1" dirty="0"/>
              <a:t>Personas: </a:t>
            </a:r>
            <a:r>
              <a:rPr lang="es-ES" dirty="0"/>
              <a:t>Se refiere a cómo la organización gestiona y desarrolla el conocimiento y el potencial completo de su gente a nivel individual, de equipo y de toda la organización.</a:t>
            </a:r>
          </a:p>
          <a:p>
            <a:pPr marL="228600" indent="-228600">
              <a:buFont typeface="+mj-lt"/>
              <a:buAutoNum type="arabicPeriod"/>
            </a:pPr>
            <a:r>
              <a:rPr lang="es-ES" b="1" dirty="0"/>
              <a:t>Alianzas y Recursos: </a:t>
            </a:r>
            <a:r>
              <a:rPr lang="es-ES" dirty="0"/>
              <a:t>Trata sobre cómo la organización planifica y gestiona sus acuerdos externos y recursos internos para apoyar su política y estrategia.</a:t>
            </a:r>
          </a:p>
          <a:p>
            <a:pPr marL="228600" indent="-228600">
              <a:buFont typeface="+mj-lt"/>
              <a:buAutoNum type="arabicPeriod"/>
            </a:pPr>
            <a:r>
              <a:rPr lang="es-ES" b="1" dirty="0"/>
              <a:t>Procesos: </a:t>
            </a:r>
            <a:r>
              <a:rPr lang="es-ES" dirty="0"/>
              <a:t>Se refiere a cómo la organización diseña, gestiona y mejora sus procesos para apoyar su política y estrategia.</a:t>
            </a:r>
          </a:p>
          <a:p>
            <a:endParaRPr lang="es-ES" dirty="0"/>
          </a:p>
          <a:p>
            <a:r>
              <a:rPr lang="es-ES" dirty="0"/>
              <a:t>Resultados (tratan sobre lo que la organización logra):</a:t>
            </a:r>
          </a:p>
          <a:p>
            <a:endParaRPr lang="es-ES" dirty="0"/>
          </a:p>
          <a:p>
            <a:pPr marL="228600" indent="-228600">
              <a:buFont typeface="+mj-lt"/>
              <a:buAutoNum type="arabicPeriod" startAt="6"/>
            </a:pPr>
            <a:r>
              <a:rPr lang="es-ES" b="1" dirty="0"/>
              <a:t>Resultados en los Clientes: </a:t>
            </a:r>
            <a:r>
              <a:rPr lang="es-ES" dirty="0"/>
              <a:t>Trata sobre lo que la organización está logrando con relación a sus clientes externos.</a:t>
            </a:r>
          </a:p>
          <a:p>
            <a:pPr marL="228600" indent="-228600">
              <a:buFont typeface="+mj-lt"/>
              <a:buAutoNum type="arabicPeriod" startAt="6"/>
            </a:pPr>
            <a:r>
              <a:rPr lang="es-ES" b="1" dirty="0"/>
              <a:t>Resultados en las Personas: </a:t>
            </a:r>
            <a:r>
              <a:rPr lang="es-ES" dirty="0"/>
              <a:t>Se refiere a lo que la organización está logrando con relación a sus empleados. </a:t>
            </a:r>
          </a:p>
          <a:p>
            <a:pPr marL="228600" indent="-228600">
              <a:buFont typeface="+mj-lt"/>
              <a:buAutoNum type="arabicPeriod" startAt="6"/>
            </a:pPr>
            <a:r>
              <a:rPr lang="es-ES" b="1" dirty="0"/>
              <a:t>Resultados en la Sociedad: </a:t>
            </a:r>
            <a:r>
              <a:rPr lang="es-ES" dirty="0"/>
              <a:t>Trata sobre lo que la organización está logrando de forma oportuna con relación a sociedades locales, nacionales e internacionales. </a:t>
            </a:r>
          </a:p>
          <a:p>
            <a:pPr marL="228600" indent="-228600">
              <a:buFont typeface="+mj-lt"/>
              <a:buAutoNum type="arabicPeriod" startAt="6"/>
            </a:pPr>
            <a:r>
              <a:rPr lang="es-ES" b="1" dirty="0"/>
              <a:t>Resultados Clave: </a:t>
            </a:r>
            <a:r>
              <a:rPr lang="es-ES" dirty="0"/>
              <a:t>Se refiere a lo que la organización alcanza en relación con sus actividades planificadas y sus objetivos estratégicos.</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12</a:t>
            </a:fld>
            <a:endParaRPr lang="es-ES" dirty="0"/>
          </a:p>
        </p:txBody>
      </p:sp>
    </p:spTree>
    <p:extLst>
      <p:ext uri="{BB962C8B-B14F-4D97-AF65-F5344CB8AC3E}">
        <p14:creationId xmlns:p14="http://schemas.microsoft.com/office/powerpoint/2010/main" val="3083638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600" dirty="0"/>
              <a:t>El modelo EFQM (Excelencia Empresarial) y la ISO 9000 promueven la adopción de un enfoque basado en procesos en el sistema de Gestión como principio básico para la obtención eficiente de resultados con respecto a la satisfacción del cliente y del resto de interesados.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6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600" dirty="0"/>
              <a:t>Cada objetivo trazado requerirá de una interacción entre diversos procesos para su respectivo logro. Al ejercer un control continuo sobre los procesos individuales y sus vínculos dentro del sistema de procesos (incluyendo su combinación e interacción) se pueden conocer los resultados que obtienen cada uno de los procesos y cómo los mismos contribuyen al logro de los objetivos de la organización.</a:t>
            </a:r>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13</a:t>
            </a:fld>
            <a:endParaRPr lang="es-ES" dirty="0"/>
          </a:p>
        </p:txBody>
      </p:sp>
    </p:spTree>
    <p:extLst>
      <p:ext uri="{BB962C8B-B14F-4D97-AF65-F5344CB8AC3E}">
        <p14:creationId xmlns:p14="http://schemas.microsoft.com/office/powerpoint/2010/main" val="1004197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14</a:t>
            </a:fld>
            <a:endParaRPr lang="es-ES" dirty="0"/>
          </a:p>
        </p:txBody>
      </p:sp>
    </p:spTree>
    <p:extLst>
      <p:ext uri="{BB962C8B-B14F-4D97-AF65-F5344CB8AC3E}">
        <p14:creationId xmlns:p14="http://schemas.microsoft.com/office/powerpoint/2010/main" val="2057536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15</a:t>
            </a:fld>
            <a:endParaRPr lang="es-ES" dirty="0"/>
          </a:p>
        </p:txBody>
      </p:sp>
    </p:spTree>
    <p:extLst>
      <p:ext uri="{BB962C8B-B14F-4D97-AF65-F5344CB8AC3E}">
        <p14:creationId xmlns:p14="http://schemas.microsoft.com/office/powerpoint/2010/main" val="3650809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Ni la ISO9001 ni el modelo EFQM (Excelencia empresarial) establecen de manera explícita qué procesos o de qué tipo (estratégicos, operativos o de apoyo) deben ser identificados. Esto se debe a que no se pretende establecer uniformidad en la manera de adoptar este enfoque, de forma que incluso organizaciones similares pueden llegar a configurar estructuras de procesos diferentes.</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16</a:t>
            </a:fld>
            <a:endParaRPr lang="es-ES" dirty="0"/>
          </a:p>
        </p:txBody>
      </p:sp>
    </p:spTree>
    <p:extLst>
      <p:ext uri="{BB962C8B-B14F-4D97-AF65-F5344CB8AC3E}">
        <p14:creationId xmlns:p14="http://schemas.microsoft.com/office/powerpoint/2010/main" val="4004618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Debemos tener en cuenta que la identificación y selección  de procesos no es algo trivial sino que debe de nacer de una reflexión acerca de las actividades que se desarrollan dentro de una organización y cómo éstas influyen y se orientan hacia la obtención de resultados.</a:t>
            </a:r>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17</a:t>
            </a:fld>
            <a:endParaRPr lang="es-ES" dirty="0"/>
          </a:p>
        </p:txBody>
      </p:sp>
    </p:spTree>
    <p:extLst>
      <p:ext uri="{BB962C8B-B14F-4D97-AF65-F5344CB8AC3E}">
        <p14:creationId xmlns:p14="http://schemas.microsoft.com/office/powerpoint/2010/main" val="909556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18</a:t>
            </a:fld>
            <a:endParaRPr lang="es-ES" dirty="0"/>
          </a:p>
        </p:txBody>
      </p:sp>
    </p:spTree>
    <p:extLst>
      <p:ext uri="{BB962C8B-B14F-4D97-AF65-F5344CB8AC3E}">
        <p14:creationId xmlns:p14="http://schemas.microsoft.com/office/powerpoint/2010/main" val="2376251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19</a:t>
            </a:fld>
            <a:endParaRPr lang="es-ES" dirty="0"/>
          </a:p>
        </p:txBody>
      </p:sp>
    </p:spTree>
    <p:extLst>
      <p:ext uri="{BB962C8B-B14F-4D97-AF65-F5344CB8AC3E}">
        <p14:creationId xmlns:p14="http://schemas.microsoft.com/office/powerpoint/2010/main" val="768992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lnSpcReduction="10000"/>
          </a:bodyPr>
          <a:lstStyle/>
          <a:p>
            <a:pPr marL="171450" indent="-171450">
              <a:buFont typeface="Arial" panose="020B0604020202020204" pitchFamily="34" charset="0"/>
              <a:buChar char="•"/>
            </a:pPr>
            <a:r>
              <a:rPr lang="es-ES_tradnl" b="1" dirty="0"/>
              <a:t>Una vez efectuada la identificación y selección de los procesos</a:t>
            </a:r>
            <a:r>
              <a:rPr lang="es-ES_tradnl" dirty="0"/>
              <a:t>, el siguiente paso es reflejar esta estructura de forma que facilite la interpretación de las interrelaciones entre los procesos.</a:t>
            </a:r>
          </a:p>
          <a:p>
            <a:pPr marL="171450" indent="-171450">
              <a:buFont typeface="Arial" panose="020B0604020202020204" pitchFamily="34" charset="0"/>
              <a:buChar char="•"/>
            </a:pPr>
            <a:endParaRPr lang="es-ES_tradnl" dirty="0"/>
          </a:p>
          <a:p>
            <a:pPr marL="171450" indent="-171450">
              <a:buFont typeface="Arial" panose="020B0604020202020204" pitchFamily="34" charset="0"/>
              <a:buChar char="•"/>
            </a:pPr>
            <a:r>
              <a:rPr lang="es-ES_tradnl" dirty="0"/>
              <a:t>La manera más representativa de hacer esto es mediante un </a:t>
            </a:r>
            <a:r>
              <a:rPr lang="es-ES_tradnl" b="1" dirty="0"/>
              <a:t>mapa de procesos</a:t>
            </a:r>
            <a:r>
              <a:rPr lang="es-ES_tradnl" dirty="0"/>
              <a:t>, que viene a ser la representación gráfica de la estructura de procesos que conforman el sistema de gestión.</a:t>
            </a:r>
          </a:p>
          <a:p>
            <a:pPr marL="171450" indent="-171450">
              <a:buFont typeface="Arial" panose="020B0604020202020204" pitchFamily="34" charset="0"/>
              <a:buChar char="•"/>
            </a:pPr>
            <a:endParaRPr lang="es-ES_tradnl" dirty="0"/>
          </a:p>
          <a:p>
            <a:pPr marL="171450" indent="-171450">
              <a:buFont typeface="Arial" panose="020B0604020202020204" pitchFamily="34" charset="0"/>
              <a:buChar char="•"/>
            </a:pPr>
            <a:r>
              <a:rPr lang="es-ES_tradnl" dirty="0"/>
              <a:t>Recuerden que el tipo de agrupación de los procesos debe ser establecido por la propia organización, ya que no existe ninguna regla específica. Sin embargo, ya sabemos que la manera más común de agrupar los procesos es en Estratégicos, operativos y de apoyo.</a:t>
            </a:r>
          </a:p>
          <a:p>
            <a:pPr marL="628650" lvl="1" indent="-171450">
              <a:buFont typeface="Wingdings" panose="05000000000000000000" pitchFamily="2" charset="2"/>
              <a:buChar char="Ø"/>
            </a:pPr>
            <a:endParaRPr lang="es-ES_tradnl" dirty="0"/>
          </a:p>
          <a:p>
            <a:pPr marL="171450" indent="-171450">
              <a:buFont typeface="Arial" panose="020B0604020202020204" pitchFamily="34" charset="0"/>
              <a:buChar char="•"/>
            </a:pPr>
            <a:r>
              <a:rPr lang="es-ES_tradnl" dirty="0"/>
              <a:t>Para establecer adecuadamente las interrelaciones entre los procesos es fundamental reflexionar acerca de qué salidas produce cada proceso y hacia quién van, qué entradas necesita cada proceso y de dónde vienen.</a:t>
            </a:r>
          </a:p>
          <a:p>
            <a:endParaRPr lang="es-ES_tradnl" dirty="0"/>
          </a:p>
          <a:p>
            <a:r>
              <a:rPr lang="es-ES_tradnl" dirty="0"/>
              <a:t>En Resumen, dependiendo del tamaño de la organización y/o la complejidad de las actividades; las agrupaciones y la cantidad de procesos (así como los posibles niveles) serán diferentes.</a:t>
            </a:r>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20</a:t>
            </a:fld>
            <a:endParaRPr lang="es-ES" dirty="0"/>
          </a:p>
        </p:txBody>
      </p:sp>
    </p:spTree>
    <p:extLst>
      <p:ext uri="{BB962C8B-B14F-4D97-AF65-F5344CB8AC3E}">
        <p14:creationId xmlns:p14="http://schemas.microsoft.com/office/powerpoint/2010/main" val="1536428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a:t>
            </a:fld>
            <a:endParaRPr lang="es-ES" dirty="0"/>
          </a:p>
        </p:txBody>
      </p:sp>
    </p:spTree>
    <p:extLst>
      <p:ext uri="{BB962C8B-B14F-4D97-AF65-F5344CB8AC3E}">
        <p14:creationId xmlns:p14="http://schemas.microsoft.com/office/powerpoint/2010/main" val="1986432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21</a:t>
            </a:fld>
            <a:endParaRPr lang="es-ES" dirty="0"/>
          </a:p>
        </p:txBody>
      </p:sp>
    </p:spTree>
    <p:extLst>
      <p:ext uri="{BB962C8B-B14F-4D97-AF65-F5344CB8AC3E}">
        <p14:creationId xmlns:p14="http://schemas.microsoft.com/office/powerpoint/2010/main" val="133256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marL="285750" indent="-285750">
              <a:buFont typeface="Arial" panose="020B0604020202020204" pitchFamily="34" charset="0"/>
              <a:buChar char="•"/>
            </a:pPr>
            <a:r>
              <a:rPr lang="es-ES" sz="1600" b="1" dirty="0"/>
              <a:t>En base a lo anterior, </a:t>
            </a:r>
            <a:r>
              <a:rPr lang="es-ES" sz="1600" dirty="0"/>
              <a:t>cada uno de los procesos que componen el sistema deben contribuir al logro de los objetivos de la organización, lo que implica la existencia de relaciones de causa-efecto entre los resultados de los procesos individuales y los resultados globales del sistema.</a:t>
            </a:r>
          </a:p>
          <a:p>
            <a:pPr marL="285750" indent="-285750">
              <a:buFont typeface="Arial" panose="020B0604020202020204" pitchFamily="34" charset="0"/>
              <a:buChar char="•"/>
            </a:pPr>
            <a:r>
              <a:rPr lang="es-ES" sz="1600" dirty="0"/>
              <a:t>Los pasos para realizar esto serían los siguientes:</a:t>
            </a:r>
          </a:p>
          <a:p>
            <a:pPr marL="742950" lvl="1" indent="-285750">
              <a:buFont typeface="Wingdings" panose="05000000000000000000" pitchFamily="2" charset="2"/>
              <a:buChar char="Ø"/>
            </a:pPr>
            <a:r>
              <a:rPr lang="es-ES" sz="1600" dirty="0"/>
              <a:t>Determinar los objetivos globales de la organización</a:t>
            </a:r>
          </a:p>
          <a:p>
            <a:pPr marL="742950" lvl="1" indent="-285750">
              <a:buFont typeface="Wingdings" panose="05000000000000000000" pitchFamily="2" charset="2"/>
              <a:buChar char="Ø"/>
            </a:pPr>
            <a:r>
              <a:rPr lang="es-ES" sz="1600" dirty="0"/>
              <a:t>Identificar los procesos clave en la estructura de procesos que influirán en el logro de los objetivos globales mediante resultados individuales.</a:t>
            </a:r>
          </a:p>
          <a:p>
            <a:pPr marL="742950" lvl="1" indent="-285750">
              <a:buFont typeface="Wingdings" panose="05000000000000000000" pitchFamily="2" charset="2"/>
              <a:buChar char="Ø"/>
            </a:pPr>
            <a:r>
              <a:rPr lang="es-ES" sz="1600" dirty="0"/>
              <a:t>Establecer los objetivos en los procesos clave (establecer qué resultados se desean obtener de forma individual)</a:t>
            </a:r>
          </a:p>
          <a:p>
            <a:pPr marL="742950" lvl="1" indent="-285750">
              <a:buFont typeface="Wingdings" panose="05000000000000000000" pitchFamily="2" charset="2"/>
              <a:buChar char="Ø"/>
            </a:pPr>
            <a:r>
              <a:rPr lang="es-ES" sz="1600" dirty="0"/>
              <a:t>Establecer las metas y/o acciones para el logro de los objetivos (Medición de los objetivos mediante indicadores)</a:t>
            </a:r>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22</a:t>
            </a:fld>
            <a:endParaRPr lang="es-ES" dirty="0"/>
          </a:p>
        </p:txBody>
      </p:sp>
    </p:spTree>
    <p:extLst>
      <p:ext uri="{BB962C8B-B14F-4D97-AF65-F5344CB8AC3E}">
        <p14:creationId xmlns:p14="http://schemas.microsoft.com/office/powerpoint/2010/main" val="612475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23</a:t>
            </a:fld>
            <a:endParaRPr lang="es-ES" dirty="0"/>
          </a:p>
        </p:txBody>
      </p:sp>
    </p:spTree>
    <p:extLst>
      <p:ext uri="{BB962C8B-B14F-4D97-AF65-F5344CB8AC3E}">
        <p14:creationId xmlns:p14="http://schemas.microsoft.com/office/powerpoint/2010/main" val="1031976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24</a:t>
            </a:fld>
            <a:endParaRPr lang="es-ES" dirty="0"/>
          </a:p>
        </p:txBody>
      </p:sp>
    </p:spTree>
    <p:extLst>
      <p:ext uri="{BB962C8B-B14F-4D97-AF65-F5344CB8AC3E}">
        <p14:creationId xmlns:p14="http://schemas.microsoft.com/office/powerpoint/2010/main" val="703717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92500" lnSpcReduction="10000"/>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600" b="1" dirty="0"/>
              <a:t>En general el sistema empresa, </a:t>
            </a:r>
            <a:r>
              <a:rPr lang="es-ES" sz="1600" dirty="0"/>
              <a:t>desde un punto de vista productivo, está compuesto de elementos o funciones cuya interacción logra el objetivo de producir. Estos elementos son: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600" dirty="0"/>
              <a:t>Dirección y organización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600" dirty="0"/>
              <a:t>Servicios de control e información financiera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600" dirty="0"/>
              <a:t>Mercadeo y ventas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600" dirty="0"/>
              <a:t>RRHH</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600" dirty="0"/>
              <a:t>Logística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600" dirty="0"/>
              <a:t>Producción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600" dirty="0"/>
              <a:t>Distribución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600" dirty="0"/>
              <a:t>Servicio de atención al cliente</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600" dirty="0"/>
              <a:t>Hoy en día se considera a la empresa como un sistema, el cual está conformado por 4 elementos (Recursos, Procesos, productos y clientes).</a:t>
            </a:r>
            <a:endParaRPr lang="es-PE" sz="16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600" dirty="0"/>
              <a:t>Entre estos 4 diferentes elementos hay una relación constante que afecta de forma permanente el desempeño de la organización. Esto implica que exista una retroalimentación constante entre estos elementos.</a:t>
            </a:r>
          </a:p>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25</a:t>
            </a:fld>
            <a:endParaRPr lang="es-ES" dirty="0"/>
          </a:p>
        </p:txBody>
      </p:sp>
    </p:spTree>
    <p:extLst>
      <p:ext uri="{BB962C8B-B14F-4D97-AF65-F5344CB8AC3E}">
        <p14:creationId xmlns:p14="http://schemas.microsoft.com/office/powerpoint/2010/main" val="92640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1" dirty="0"/>
              <a:t>Cliente: </a:t>
            </a:r>
            <a:r>
              <a:rPr lang="es-ES" sz="1200" dirty="0"/>
              <a:t>Si bien el cliente se encuentra físicamente fuera de la empresa, su presencial dentro del “Sistema empresa” se da mediante sus necesidades y expectativas, ya que éstas definen las características de los productos o servicios que la empresa producirá.</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1" dirty="0"/>
              <a:t>Producto: </a:t>
            </a:r>
            <a:r>
              <a:rPr lang="es-ES" sz="1200" dirty="0"/>
              <a:t>Se transforman y se traducen las necesidades del cliente en especificaciones, las cuales configurarán las características particulares del producto.</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1" dirty="0"/>
              <a:t>Proceso: </a:t>
            </a:r>
            <a:r>
              <a:rPr lang="es-ES" sz="1200" b="0" dirty="0"/>
              <a:t>Secuencia de etapas que transforman los insumos o materias primas en el producto terminado. Hoy en día, las estrategias administrativas ponen énfasis en los procesos como punto crítico para el mejoramiento de la efectividad de la organización. </a:t>
            </a:r>
            <a:endParaRPr lang="es-ES" sz="1200" b="1"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1" dirty="0"/>
              <a:t>Recursos: </a:t>
            </a:r>
            <a:r>
              <a:rPr lang="es-ES" sz="1200" dirty="0"/>
              <a:t>Es fundamental hoy en día garantizar la calidad de lo que se produce desde la fuente, esto es, proveer a las organizaciones de los insumos en la calidad, la cantidad, el momento y la forma óptima para su transformación, incluyendo el precio. En el elemento “recurso” se incluyen no solamente los materiales, sino también los equipos, el dinero, las instalaciones y el recurso más importante de todos “las personas”.</a:t>
            </a:r>
            <a:endParaRPr lang="es-PE" sz="1200" dirty="0"/>
          </a:p>
          <a:p>
            <a:endParaRPr lang="es-ES" dirty="0"/>
          </a:p>
          <a:p>
            <a:r>
              <a:rPr lang="es-ES" dirty="0"/>
              <a:t>Estos elementos interactúan y son interdependientes, si bien cumplen funciones diferentes y particulares, su interacción lleva a la organización al logro de sus objetivos como sistema.</a:t>
            </a:r>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26</a:t>
            </a:fld>
            <a:endParaRPr lang="es-ES" dirty="0"/>
          </a:p>
        </p:txBody>
      </p:sp>
    </p:spTree>
    <p:extLst>
      <p:ext uri="{BB962C8B-B14F-4D97-AF65-F5344CB8AC3E}">
        <p14:creationId xmlns:p14="http://schemas.microsoft.com/office/powerpoint/2010/main" val="1940299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85000" lnSpcReduction="20000"/>
          </a:bodyPr>
          <a:lstStyle/>
          <a:p>
            <a:pPr marL="285750" indent="-285750">
              <a:buFont typeface="Arial" panose="020B0604020202020204" pitchFamily="34" charset="0"/>
              <a:buChar char="•"/>
            </a:pPr>
            <a:r>
              <a:rPr lang="es-ES" sz="1600" b="1" dirty="0"/>
              <a:t>La relación e interacción de los recursos</a:t>
            </a:r>
            <a:r>
              <a:rPr lang="es-ES" sz="1600" dirty="0"/>
              <a:t>, procesos, productos y clientes, está regulada por sistemas de retroalimentación que proveen el monitoreo constante de los factores clave para el éxito (efectividad, eficacia, eficiencia y productividad).</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En la imagen aparece inicialmente la efectividad en la parte inferior, ya que es el resultado del logro de la eficacia y la eficiencia.</a:t>
            </a:r>
          </a:p>
          <a:p>
            <a:pPr marL="285750" indent="-285750">
              <a:buFont typeface="Arial" panose="020B0604020202020204" pitchFamily="34" charset="0"/>
              <a:buChar char="•"/>
            </a:pPr>
            <a:endParaRPr lang="es-PE" sz="16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600" dirty="0"/>
              <a:t>La relación entre </a:t>
            </a:r>
            <a:r>
              <a:rPr lang="es-PE" sz="1600" b="1" dirty="0"/>
              <a:t>Clientes y Productos </a:t>
            </a:r>
            <a:r>
              <a:rPr lang="es-PE" sz="1600" dirty="0"/>
              <a:t>nos permite medir el grado de </a:t>
            </a:r>
            <a:r>
              <a:rPr lang="es-PE" sz="1600" b="1" dirty="0"/>
              <a:t>Eficacia</a:t>
            </a:r>
            <a:r>
              <a:rPr lang="es-PE" sz="1600" dirty="0"/>
              <a:t> (habilidad para alcanzar un objetivo específico) sobre nuestra propuesta de valor. Es decir, es la relación entre el producto y el grado de satisfacción del cliente.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E" sz="1600" dirty="0"/>
          </a:p>
          <a:p>
            <a:pPr marL="285750" indent="-285750">
              <a:buFont typeface="Arial" panose="020B0604020202020204" pitchFamily="34" charset="0"/>
              <a:buChar char="•"/>
            </a:pPr>
            <a:r>
              <a:rPr lang="es-PE" sz="1600" dirty="0"/>
              <a:t>La relación entre </a:t>
            </a:r>
            <a:r>
              <a:rPr lang="es-PE" sz="1600" b="1" dirty="0"/>
              <a:t>Procesos y Recursos </a:t>
            </a:r>
            <a:r>
              <a:rPr lang="es-PE" sz="1600" dirty="0"/>
              <a:t>nos permite medir el grado de </a:t>
            </a:r>
            <a:r>
              <a:rPr lang="es-PE" sz="1600" b="1" dirty="0"/>
              <a:t>Eficiencia </a:t>
            </a:r>
            <a:r>
              <a:rPr lang="es-PE" sz="1600" dirty="0"/>
              <a:t>(capacidad para optimizar el uso de los recursos para alcanzar un objetivo). Es decir, es la relación entre los recursos y el grado de aprovechamiento de los procesos.</a:t>
            </a:r>
          </a:p>
          <a:p>
            <a:pPr marL="285750" indent="-285750">
              <a:buFont typeface="Arial" panose="020B0604020202020204" pitchFamily="34" charset="0"/>
              <a:buChar char="•"/>
            </a:pPr>
            <a:endParaRPr lang="es-PE" sz="1600" dirty="0"/>
          </a:p>
          <a:p>
            <a:pPr marL="285750" indent="-285750">
              <a:buFont typeface="Arial" panose="020B0604020202020204" pitchFamily="34" charset="0"/>
              <a:buChar char="•"/>
            </a:pPr>
            <a:r>
              <a:rPr lang="es-PE" sz="1600" dirty="0"/>
              <a:t>La relación entre lo que se </a:t>
            </a:r>
            <a:r>
              <a:rPr lang="es-PE" sz="1600" b="1" dirty="0"/>
              <a:t>produce (Productos o Servicios) y los recursos </a:t>
            </a:r>
            <a:r>
              <a:rPr lang="es-PE" sz="1600" dirty="0"/>
              <a:t>utilizados va a ser la </a:t>
            </a:r>
            <a:r>
              <a:rPr lang="es-PE" sz="1600" b="1" dirty="0"/>
              <a:t>Productividad.</a:t>
            </a:r>
          </a:p>
          <a:p>
            <a:pPr marL="285750" indent="-285750">
              <a:buFont typeface="Arial" panose="020B0604020202020204" pitchFamily="34" charset="0"/>
              <a:buChar char="•"/>
            </a:pPr>
            <a:endParaRPr lang="es-PE" sz="1600" b="1" dirty="0"/>
          </a:p>
          <a:p>
            <a:pPr marL="285750" indent="-285750">
              <a:buFont typeface="Arial" panose="020B0604020202020204" pitchFamily="34" charset="0"/>
              <a:buChar char="•"/>
            </a:pPr>
            <a:r>
              <a:rPr lang="es-PE" sz="1600" dirty="0"/>
              <a:t>La unión entre el grado de </a:t>
            </a:r>
            <a:r>
              <a:rPr lang="es-PE" sz="1600" b="1" dirty="0"/>
              <a:t>Eficiencia y el grado de Eficacia </a:t>
            </a:r>
            <a:r>
              <a:rPr lang="es-PE" sz="1600" dirty="0"/>
              <a:t>será la </a:t>
            </a:r>
            <a:r>
              <a:rPr lang="es-PE" sz="1600" b="1" dirty="0"/>
              <a:t>Efectividad</a:t>
            </a:r>
            <a:r>
              <a:rPr lang="es-PE" sz="1600" dirty="0"/>
              <a:t> de nuestros Procesos. La efectividad es la </a:t>
            </a:r>
            <a:r>
              <a:rPr lang="es-ES" sz="1600" dirty="0"/>
              <a:t>competencia de lograr el mejor resultado con la menor cantidad de recursos y en el menor tiempo posible. Es decir, es el equilibrio entre la eficacia (habilidad para lograr un objetivo) y la eficiencia (medios y recursos) para alcanzar un objetivo.</a:t>
            </a:r>
            <a:endParaRPr lang="es-PE" sz="1600" dirty="0"/>
          </a:p>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27</a:t>
            </a:fld>
            <a:endParaRPr lang="es-ES" dirty="0"/>
          </a:p>
        </p:txBody>
      </p:sp>
    </p:spTree>
    <p:extLst>
      <p:ext uri="{BB962C8B-B14F-4D97-AF65-F5344CB8AC3E}">
        <p14:creationId xmlns:p14="http://schemas.microsoft.com/office/powerpoint/2010/main" val="1095406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28</a:t>
            </a:fld>
            <a:endParaRPr lang="es-ES" dirty="0"/>
          </a:p>
        </p:txBody>
      </p:sp>
    </p:spTree>
    <p:extLst>
      <p:ext uri="{BB962C8B-B14F-4D97-AF65-F5344CB8AC3E}">
        <p14:creationId xmlns:p14="http://schemas.microsoft.com/office/powerpoint/2010/main" val="2000857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b="1" dirty="0"/>
              <a:t>Supplier: </a:t>
            </a:r>
            <a:r>
              <a:rPr lang="es-ES" dirty="0"/>
              <a:t>Son los proveedores que nos brindan las entradas del proceso y pueden ser internos o externos.  Asimismo, puede ser una persona, empresa o proceso.</a:t>
            </a:r>
          </a:p>
          <a:p>
            <a:pPr algn="just"/>
            <a:endParaRPr lang="es-ES" dirty="0"/>
          </a:p>
          <a:p>
            <a:pPr algn="just"/>
            <a:r>
              <a:rPr lang="es-ES" b="1" dirty="0"/>
              <a:t>Inputs: </a:t>
            </a:r>
            <a:r>
              <a:rPr lang="es-ES" b="0" dirty="0"/>
              <a:t>T</a:t>
            </a:r>
            <a:r>
              <a:rPr lang="es-ES" dirty="0"/>
              <a:t>ambién conocidos como las entradas. Son los materiales, información, datos, documentación o servicios que se necesitan para llevar a cabo el proceso.</a:t>
            </a:r>
          </a:p>
          <a:p>
            <a:pPr algn="just"/>
            <a:endParaRPr lang="es-ES" dirty="0"/>
          </a:p>
          <a:p>
            <a:pPr algn="just"/>
            <a:r>
              <a:rPr lang="es-ES" b="1" dirty="0"/>
              <a:t>Process: </a:t>
            </a:r>
            <a:r>
              <a:rPr lang="es-ES" b="0" dirty="0"/>
              <a:t>Serie de actividades secuenciadas que le añaden valor a las entradas para producir las salidas.</a:t>
            </a:r>
          </a:p>
          <a:p>
            <a:pPr algn="just"/>
            <a:endParaRPr lang="es-ES" b="0" dirty="0"/>
          </a:p>
          <a:p>
            <a:pPr algn="just"/>
            <a:r>
              <a:rPr lang="es-ES" b="1" dirty="0"/>
              <a:t>Output: </a:t>
            </a:r>
            <a:r>
              <a:rPr lang="es-ES" b="0" dirty="0"/>
              <a:t>Son las salidas del proceso y puede ser un producto, servicio, documentación y/o información que es importante para uno o varios clientes.</a:t>
            </a:r>
          </a:p>
          <a:p>
            <a:pPr algn="just"/>
            <a:endParaRPr lang="es-ES" b="0"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s-ES" b="1" dirty="0"/>
              <a:t>Customer: </a:t>
            </a:r>
            <a:r>
              <a:rPr lang="es-ES" b="0" dirty="0"/>
              <a:t>Son los usuarios o procesos que recibirán las salidas del proceso. Los clientes pueden ser internos o externos a la organización. </a:t>
            </a:r>
            <a:r>
              <a:rPr lang="es-ES" dirty="0"/>
              <a:t>Asimismo, puede ser una persona, empresa o proceso.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s-ES" dirty="0"/>
              <a:t>E</a:t>
            </a:r>
            <a:r>
              <a:rPr lang="es-ES" b="0" dirty="0"/>
              <a:t>n muchos sistemas, los resultados de un proceso se convierten en las entradas para el siguiente proceso. Por lo tanto, el siguiente proceso en la cadena se convierte en el “cliente” del proceso anterior. Esto es común en las operaciones de fabricación y producción, donde cada etapa de la línea de producción se basa en la salida de la etapa anterior.</a:t>
            </a:r>
            <a:endParaRPr lang="es-PE" b="1"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29</a:t>
            </a:fld>
            <a:endParaRPr lang="es-ES" dirty="0"/>
          </a:p>
        </p:txBody>
      </p:sp>
    </p:spTree>
    <p:extLst>
      <p:ext uri="{BB962C8B-B14F-4D97-AF65-F5344CB8AC3E}">
        <p14:creationId xmlns:p14="http://schemas.microsoft.com/office/powerpoint/2010/main" val="2565044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Para desarrollar un modelo SIPOC se deben seguir los siguientes pasos:</a:t>
            </a:r>
          </a:p>
          <a:p>
            <a:pPr marL="228600" indent="-228600">
              <a:buAutoNum type="arabicPeriod"/>
            </a:pPr>
            <a:r>
              <a:rPr lang="es-ES" dirty="0"/>
              <a:t>Identifica el proceso que quieres mapear y las actividades principales que lo componen.</a:t>
            </a:r>
          </a:p>
          <a:p>
            <a:pPr marL="228600" indent="-228600">
              <a:buAutoNum type="arabicPeriod"/>
            </a:pPr>
            <a:r>
              <a:rPr lang="es-ES" dirty="0"/>
              <a:t>Identifica cuáles serán las salidas del proceso</a:t>
            </a:r>
          </a:p>
          <a:p>
            <a:pPr marL="228600" indent="-228600">
              <a:buAutoNum type="arabicPeriod"/>
            </a:pPr>
            <a:r>
              <a:rPr lang="es-ES" dirty="0"/>
              <a:t>Identifica quienes recibirán las salidas del proceso. Pueden ser clientes internos o externos.</a:t>
            </a:r>
          </a:p>
          <a:p>
            <a:pPr marL="228600" indent="-228600">
              <a:buAutoNum type="arabicPeriod"/>
            </a:pPr>
            <a:r>
              <a:rPr lang="es-ES" dirty="0"/>
              <a:t>Identifica las entradas que requiere tu proceso</a:t>
            </a:r>
          </a:p>
          <a:p>
            <a:pPr marL="228600" indent="-228600">
              <a:buAutoNum type="arabicPeriod"/>
            </a:pPr>
            <a:r>
              <a:rPr lang="es-ES" dirty="0"/>
              <a:t>Identifica quienes entregarán las entradas del proceso. Pueden ser proveedores internos o externos.</a:t>
            </a:r>
          </a:p>
          <a:p>
            <a:pPr marL="228600" indent="-228600">
              <a:buAutoNum type="arabicPeriod"/>
            </a:pP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30</a:t>
            </a:fld>
            <a:endParaRPr lang="es-ES" dirty="0"/>
          </a:p>
        </p:txBody>
      </p:sp>
    </p:spTree>
    <p:extLst>
      <p:ext uri="{BB962C8B-B14F-4D97-AF65-F5344CB8AC3E}">
        <p14:creationId xmlns:p14="http://schemas.microsoft.com/office/powerpoint/2010/main" val="3307065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a:t>
            </a:fld>
            <a:endParaRPr lang="es-ES" dirty="0"/>
          </a:p>
        </p:txBody>
      </p:sp>
    </p:spTree>
    <p:extLst>
      <p:ext uri="{BB962C8B-B14F-4D97-AF65-F5344CB8AC3E}">
        <p14:creationId xmlns:p14="http://schemas.microsoft.com/office/powerpoint/2010/main" val="8357001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34</a:t>
            </a:fld>
            <a:endParaRPr lang="es-ES" dirty="0"/>
          </a:p>
        </p:txBody>
      </p:sp>
    </p:spTree>
    <p:extLst>
      <p:ext uri="{BB962C8B-B14F-4D97-AF65-F5344CB8AC3E}">
        <p14:creationId xmlns:p14="http://schemas.microsoft.com/office/powerpoint/2010/main" val="17965716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35</a:t>
            </a:fld>
            <a:endParaRPr lang="es-ES" dirty="0"/>
          </a:p>
        </p:txBody>
      </p:sp>
    </p:spTree>
    <p:extLst>
      <p:ext uri="{BB962C8B-B14F-4D97-AF65-F5344CB8AC3E}">
        <p14:creationId xmlns:p14="http://schemas.microsoft.com/office/powerpoint/2010/main" val="1364608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La gestión basada en procesos </a:t>
            </a:r>
            <a:r>
              <a:rPr lang="es-ES" dirty="0"/>
              <a:t>es un enfoque de liderazgo que busca definir las políticas que rigen el funcionamiento de la organización y desarrollar procedimientos que permitan la creación y mejora de los procesos para que sean más eficaces y eficientes. </a:t>
            </a:r>
          </a:p>
          <a:p>
            <a:endParaRPr lang="es-ES" dirty="0"/>
          </a:p>
          <a:p>
            <a:r>
              <a:rPr lang="es-ES" dirty="0"/>
              <a:t>Es decir, Este enfoque se centra en las actividades de la organización y busca optimizarlas para sacar el máximo rendimiento posible, además de añadir valor a los resultados. Cabe resaltar que la empresa se considera como un sistema de procesos que se relacionan entre sí y se encuentran conectados.</a:t>
            </a:r>
          </a:p>
          <a:p>
            <a:endParaRPr lang="es-ES" dirty="0"/>
          </a:p>
          <a:p>
            <a:r>
              <a:rPr lang="es-ES" b="1" dirty="0"/>
              <a:t>La gestión por procesos (enfoque estratégico) que acabamos de ver en la sesión anterior, </a:t>
            </a:r>
            <a:r>
              <a:rPr lang="es-ES" dirty="0"/>
              <a:t>se encarga de identificar los procesos clave de la organización, analizarlos, describirlos, implementar cambios en ellos, monitorizar los resultados y mejorarlos de manera constante. </a:t>
            </a:r>
          </a:p>
          <a:p>
            <a:endParaRPr lang="es-ES" dirty="0"/>
          </a:p>
          <a:p>
            <a:r>
              <a:rPr lang="es-ES" dirty="0"/>
              <a:t>Este enfoque significa que la gestión de toda la organización se basa en los procesos, entendiendo estos como una secuencia de actividades orientadas a generar un valor añadido sobre una entrada para conseguir un resultado, es decir una salida que a su vez satisfaga los requerimientos del cliente.</a:t>
            </a:r>
          </a:p>
          <a:p>
            <a:endParaRPr lang="es-ES" dirty="0"/>
          </a:p>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5</a:t>
            </a:fld>
            <a:endParaRPr lang="es-ES" dirty="0"/>
          </a:p>
        </p:txBody>
      </p:sp>
    </p:spTree>
    <p:extLst>
      <p:ext uri="{BB962C8B-B14F-4D97-AF65-F5344CB8AC3E}">
        <p14:creationId xmlns:p14="http://schemas.microsoft.com/office/powerpoint/2010/main" val="839345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6</a:t>
            </a:fld>
            <a:endParaRPr lang="es-ES" dirty="0"/>
          </a:p>
        </p:txBody>
      </p:sp>
    </p:spTree>
    <p:extLst>
      <p:ext uri="{BB962C8B-B14F-4D97-AF65-F5344CB8AC3E}">
        <p14:creationId xmlns:p14="http://schemas.microsoft.com/office/powerpoint/2010/main" val="53770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7</a:t>
            </a:fld>
            <a:endParaRPr lang="es-ES" dirty="0"/>
          </a:p>
        </p:txBody>
      </p:sp>
    </p:spTree>
    <p:extLst>
      <p:ext uri="{BB962C8B-B14F-4D97-AF65-F5344CB8AC3E}">
        <p14:creationId xmlns:p14="http://schemas.microsoft.com/office/powerpoint/2010/main" val="2835230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resumen, si bien ambos enfoques se centran en la mejora de los procesos, la Gestión basada en Procesos es más adecuada para optimizaciones y mejoras a corto plazo en procesos específicos. Mientras que la Gestión por Procesos es más apropiada para transformaciones organizativas a largo plazo que requieren una visión más integrada y coordinada.</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8</a:t>
            </a:fld>
            <a:endParaRPr lang="es-ES" dirty="0"/>
          </a:p>
        </p:txBody>
      </p:sp>
    </p:spTree>
    <p:extLst>
      <p:ext uri="{BB962C8B-B14F-4D97-AF65-F5344CB8AC3E}">
        <p14:creationId xmlns:p14="http://schemas.microsoft.com/office/powerpoint/2010/main" val="2713875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100" b="1" dirty="0"/>
              <a:t>Un sistema de gestión </a:t>
            </a:r>
            <a:r>
              <a:rPr lang="es-ES" sz="1100" dirty="0"/>
              <a:t>es una herramienta que permite controlar, planificar, organizar y, hasta cierto punto, automatizar las tareas de una empresa. Su objetivo es unificar en un único software todas las operaciones de la compañía con la finalidad de facilitar la toma de decisiones y el análisis de los datos. </a:t>
            </a:r>
          </a:p>
          <a:p>
            <a:endParaRPr lang="es-ES" sz="1100" dirty="0"/>
          </a:p>
          <a:p>
            <a:r>
              <a:rPr lang="es-ES" sz="1100" b="1" dirty="0"/>
              <a:t>EJEMPLOS:</a:t>
            </a:r>
          </a:p>
          <a:p>
            <a:endParaRPr lang="es-ES" dirty="0"/>
          </a:p>
          <a:p>
            <a:pPr marL="171450" indent="-171450">
              <a:buFont typeface="Arial" panose="020B0604020202020204" pitchFamily="34" charset="0"/>
              <a:buChar char="•"/>
            </a:pPr>
            <a:r>
              <a:rPr lang="es-ES" dirty="0"/>
              <a:t>ERP (Enterprise </a:t>
            </a:r>
            <a:r>
              <a:rPr lang="es-ES" dirty="0" err="1"/>
              <a:t>Resource</a:t>
            </a:r>
            <a:r>
              <a:rPr lang="es-ES" dirty="0"/>
              <a:t> </a:t>
            </a:r>
            <a:r>
              <a:rPr lang="es-ES" dirty="0" err="1"/>
              <a:t>Planning</a:t>
            </a:r>
            <a:r>
              <a:rPr lang="es-ES" dirty="0"/>
              <a:t>): Los sistemas ERP dan soporte completo e integral a la gestión empresarial.</a:t>
            </a:r>
          </a:p>
          <a:p>
            <a:pPr marL="171450" indent="-171450">
              <a:buFont typeface="Arial" panose="020B0604020202020204" pitchFamily="34" charset="0"/>
              <a:buChar char="•"/>
            </a:pPr>
            <a:r>
              <a:rPr lang="es-ES" dirty="0"/>
              <a:t>CRM (Customer </a:t>
            </a:r>
            <a:r>
              <a:rPr lang="es-ES" dirty="0" err="1"/>
              <a:t>Relationship</a:t>
            </a:r>
            <a:r>
              <a:rPr lang="es-ES" dirty="0"/>
              <a:t> Management): Este sistema se enfoca en la gestión de las relaciones con los clientes.</a:t>
            </a:r>
          </a:p>
          <a:p>
            <a:pPr marL="171450" indent="-171450">
              <a:buFont typeface="Arial" panose="020B0604020202020204" pitchFamily="34" charset="0"/>
              <a:buChar char="•"/>
            </a:pPr>
            <a:r>
              <a:rPr lang="es-ES" dirty="0"/>
              <a:t>SGA (Sistemas de Gestión de Almacenes): Estos sistemas se utilizan para controlar y administrar las operaciones en un almacén.</a:t>
            </a:r>
          </a:p>
          <a:p>
            <a:pPr marL="171450" indent="-171450">
              <a:buFont typeface="Arial" panose="020B0604020202020204" pitchFamily="34" charset="0"/>
              <a:buChar char="•"/>
            </a:pPr>
            <a:r>
              <a:rPr lang="es-ES" dirty="0"/>
              <a:t>DMS (Sistemas de Gestión Documental): Estos sistemas se utilizan para gestionar y almacenar documentos electrónicos y registros de imágenes.</a:t>
            </a:r>
          </a:p>
          <a:p>
            <a:pPr marL="171450" indent="-171450">
              <a:buFont typeface="Arial" panose="020B0604020202020204" pitchFamily="34" charset="0"/>
              <a:buChar char="•"/>
            </a:pPr>
            <a:r>
              <a:rPr lang="es-ES" dirty="0"/>
              <a:t>BPM (Gestión de los Procesos Empresariales): Este sistema se utiliza para mejorar la eficiencia a través del análisis y la mejora de los procesos empresariales.</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9</a:t>
            </a:fld>
            <a:endParaRPr lang="es-ES" dirty="0"/>
          </a:p>
        </p:txBody>
      </p:sp>
    </p:spTree>
    <p:extLst>
      <p:ext uri="{BB962C8B-B14F-4D97-AF65-F5344CB8AC3E}">
        <p14:creationId xmlns:p14="http://schemas.microsoft.com/office/powerpoint/2010/main" val="1997703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Ahora bien ¿cómo se relaciona La Gestión Basada en Procesos y la Gestión por Procesos con los sistemas de Gestión? </a:t>
            </a:r>
            <a:r>
              <a:rPr lang="es-ES" dirty="0"/>
              <a:t>Ya sabemos que </a:t>
            </a:r>
            <a:r>
              <a:rPr lang="es-ES" b="1" dirty="0"/>
              <a:t>La Gestión Basada en Procesos y la Gestión por Procesos  </a:t>
            </a:r>
            <a:r>
              <a:rPr lang="es-ES" dirty="0"/>
              <a:t>son dos enfoques que se utilizan en la gestión de empresas, y ambos se centran en la mejora de los procesos. Estos enfoques se relacionan con los sistemas de gestión en el sentido de que ambos buscan optimizar la forma en que se realizan las tareas y actividades dentro de una organización, y un sistema de gestión proporciona las herramientas y estructuras necesarias para implementar estos enfoques.</a:t>
            </a:r>
          </a:p>
          <a:p>
            <a:endParaRPr lang="es-ES" dirty="0"/>
          </a:p>
          <a:p>
            <a:r>
              <a:rPr lang="es-ES" b="1" dirty="0"/>
              <a:t>Un ejemplo de un sistema de gestión en acción </a:t>
            </a:r>
            <a:r>
              <a:rPr lang="es-ES" dirty="0"/>
              <a:t>podría ser un sistema ERP (Enterprise </a:t>
            </a:r>
            <a:r>
              <a:rPr lang="es-ES" dirty="0" err="1"/>
              <a:t>Resource</a:t>
            </a:r>
            <a:r>
              <a:rPr lang="es-ES" dirty="0"/>
              <a:t> </a:t>
            </a:r>
            <a:r>
              <a:rPr lang="es-ES" dirty="0" err="1"/>
              <a:t>Planning</a:t>
            </a:r>
            <a:r>
              <a:rPr lang="es-ES" dirty="0"/>
              <a:t>), que integra todas las operaciones y procesos de una empresa en un solo sistema. Este sistema podría utilizar un enfoque de gestión basada en procesos para optimizar las actividades individuales dentro de cada proceso, y un enfoque de gestión por procesos para asegurar que todas las operaciones y procesos trabajen juntas de manera eficiente para producir el producto o servicio final.</a:t>
            </a:r>
          </a:p>
          <a:p>
            <a:endParaRPr lang="es-ES" dirty="0"/>
          </a:p>
          <a:p>
            <a:endParaRPr lang="es-ES"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10</a:t>
            </a:fld>
            <a:endParaRPr lang="es-ES" dirty="0"/>
          </a:p>
        </p:txBody>
      </p:sp>
    </p:spTree>
    <p:extLst>
      <p:ext uri="{BB962C8B-B14F-4D97-AF65-F5344CB8AC3E}">
        <p14:creationId xmlns:p14="http://schemas.microsoft.com/office/powerpoint/2010/main" val="24790608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8"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01</a:t>
            </a:r>
            <a:endParaRPr lang="en-US" sz="800" dirty="0">
              <a:solidFill>
                <a:schemeClr val="bg1">
                  <a:lumMod val="50000"/>
                </a:schemeClr>
              </a:solidFill>
              <a:latin typeface="Calibri"/>
              <a:cs typeface="Calibri"/>
            </a:endParaRPr>
          </a:p>
        </p:txBody>
      </p:sp>
      <p:pic>
        <p:nvPicPr>
          <p:cNvPr id="9" name="Imagen 8">
            <a:extLst>
              <a:ext uri="{FF2B5EF4-FFF2-40B4-BE49-F238E27FC236}">
                <a16:creationId xmlns:a16="http://schemas.microsoft.com/office/drawing/2014/main" id="{7E0D14F7-6E9D-9E40-BFFD-243BDDA808DD}"/>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ítulo y objetos">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01</a:t>
            </a:r>
            <a:endParaRPr lang="en-US" sz="800" dirty="0">
              <a:solidFill>
                <a:schemeClr val="bg1">
                  <a:lumMod val="50000"/>
                </a:schemeClr>
              </a:solidFill>
              <a:latin typeface="Calibri"/>
              <a:cs typeface="Calibri"/>
            </a:endParaRPr>
          </a:p>
        </p:txBody>
      </p:sp>
      <p:pic>
        <p:nvPicPr>
          <p:cNvPr id="10" name="Imagen 9">
            <a:extLst>
              <a:ext uri="{FF2B5EF4-FFF2-40B4-BE49-F238E27FC236}">
                <a16:creationId xmlns:a16="http://schemas.microsoft.com/office/drawing/2014/main" id="{7E0D14F7-6E9D-9E40-BFFD-243BDDA808DD}"/>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444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03</a:t>
            </a:r>
            <a:endParaRPr lang="en-US" sz="800" dirty="0">
              <a:solidFill>
                <a:schemeClr val="bg1">
                  <a:lumMod val="50000"/>
                </a:schemeClr>
              </a:solidFill>
              <a:latin typeface="Calibri"/>
              <a:cs typeface="Calibri"/>
            </a:endParaRPr>
          </a:p>
        </p:txBody>
      </p:sp>
      <p:pic>
        <p:nvPicPr>
          <p:cNvPr id="7" name="Imagen 6">
            <a:extLst>
              <a:ext uri="{FF2B5EF4-FFF2-40B4-BE49-F238E27FC236}">
                <a16:creationId xmlns:a16="http://schemas.microsoft.com/office/drawing/2014/main" id="{7E0D14F7-6E9D-9E40-BFFD-243BDDA808DD}"/>
              </a:ext>
            </a:extLst>
          </p:cNvPr>
          <p:cNvPicPr>
            <a:picLocks noChangeAspect="1"/>
          </p:cNvPicPr>
          <p:nvPr userDrawn="1"/>
        </p:nvPicPr>
        <p:blipFill>
          <a:blip r:embed="rId5"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 bg1="lt1" tx1="dk1" bg2="lt2" tx2="dk2" accent1="accent1" accent2="accent2" accent3="accent3" accent4="accent4" accent5="accent5" accent6="accent6" hlink="hlink" folHlink="folHlink"/>
  <p:sldLayoutIdLst>
    <p:sldLayoutId id="2147483683" r:id="rId1"/>
    <p:sldLayoutId id="2147483673" r:id="rId2"/>
    <p:sldLayoutId id="2147483684" r:id="rId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lang="es-ES" sz="3200" b="0" smtClean="0">
          <a:solidFill>
            <a:schemeClr val="tx1"/>
          </a:solidFill>
          <a:latin typeface="+mn-lt"/>
          <a:ea typeface="+mn-ea"/>
          <a:cs typeface="+mn-cs"/>
        </a:defRPr>
      </a:lvl1pPr>
      <a:lvl2pPr marL="742950" indent="-285750" algn="l" rtl="0" eaLnBrk="0" fontAlgn="base" hangingPunct="0">
        <a:spcBef>
          <a:spcPct val="20000"/>
        </a:spcBef>
        <a:spcAft>
          <a:spcPct val="0"/>
        </a:spcAft>
        <a:buChar char="–"/>
        <a:defRPr lang="es-ES" sz="2800" smtClean="0">
          <a:solidFill>
            <a:schemeClr val="tx1"/>
          </a:solidFill>
          <a:latin typeface="+mn-lt"/>
        </a:defRPr>
      </a:lvl2pPr>
      <a:lvl3pPr marL="1143000" indent="-228600" algn="l" rtl="0" eaLnBrk="0" fontAlgn="base" hangingPunct="0">
        <a:spcBef>
          <a:spcPct val="20000"/>
        </a:spcBef>
        <a:spcAft>
          <a:spcPct val="0"/>
        </a:spcAft>
        <a:buChar char="•"/>
        <a:defRPr lang="es-ES" sz="2400" smtClean="0">
          <a:solidFill>
            <a:schemeClr val="tx1"/>
          </a:solidFill>
          <a:latin typeface="+mn-lt"/>
        </a:defRPr>
      </a:lvl3pPr>
      <a:lvl4pPr marL="1600200" indent="-228600" algn="l" rtl="0" eaLnBrk="0" fontAlgn="base" hangingPunct="0">
        <a:spcBef>
          <a:spcPct val="20000"/>
        </a:spcBef>
        <a:spcAft>
          <a:spcPct val="0"/>
        </a:spcAft>
        <a:buChar char="–"/>
        <a:defRPr lang="es-ES" sz="2000" smtClean="0">
          <a:solidFill>
            <a:schemeClr val="tx1"/>
          </a:solidFill>
          <a:latin typeface="+mn-lt"/>
        </a:defRPr>
      </a:lvl4pPr>
      <a:lvl5pPr marL="2057400" indent="-228600" algn="l" rtl="0" eaLnBrk="0" fontAlgn="base" hangingPunct="0">
        <a:spcBef>
          <a:spcPct val="20000"/>
        </a:spcBef>
        <a:spcAft>
          <a:spcPct val="0"/>
        </a:spcAft>
        <a:buChar char="»"/>
        <a:defRPr lang="es-ES" sz="2000" smtClean="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5.emf"/><Relationship Id="rId10" Type="http://schemas.openxmlformats.org/officeDocument/2006/relationships/image" Target="../media/image10.png"/><Relationship Id="rId4" Type="http://schemas.openxmlformats.org/officeDocument/2006/relationships/image" Target="../media/image4.emf"/><Relationship Id="rId9" Type="http://schemas.openxmlformats.org/officeDocument/2006/relationships/image" Target="../media/image9.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8.emf"/></Relationships>
</file>

<file path=ppt/slides/_rels/slide2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30.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30.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tiff"/><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ángulo 40"/>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23"/>
          <p:cNvSpPr/>
          <p:nvPr/>
        </p:nvSpPr>
        <p:spPr>
          <a:xfrm>
            <a:off x="3743325" y="2200"/>
            <a:ext cx="5400675" cy="5715000"/>
          </a:xfrm>
          <a:prstGeom prst="rect">
            <a:avLst/>
          </a:prstGeom>
          <a:solidFill>
            <a:srgbClr val="ACD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9" name="Imagen 18"/>
          <p:cNvPicPr>
            <a:picLocks noChangeAspect="1"/>
          </p:cNvPicPr>
          <p:nvPr/>
        </p:nvPicPr>
        <p:blipFill>
          <a:blip r:embed="rId3"/>
          <a:stretch>
            <a:fillRect/>
          </a:stretch>
        </p:blipFill>
        <p:spPr>
          <a:xfrm>
            <a:off x="503238" y="1885863"/>
            <a:ext cx="174625" cy="174625"/>
          </a:xfrm>
          <a:prstGeom prst="rect">
            <a:avLst/>
          </a:prstGeom>
        </p:spPr>
      </p:pic>
      <p:sp>
        <p:nvSpPr>
          <p:cNvPr id="23" name="CuadroTexto 22">
            <a:extLst>
              <a:ext uri="{FF2B5EF4-FFF2-40B4-BE49-F238E27FC236}">
                <a16:creationId xmlns:a16="http://schemas.microsoft.com/office/drawing/2014/main" id="{00376003-8003-B944-8B01-9A232A7A385C}"/>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PROCESOS, SIMULACIÓN Y MEJORA CONTINUA</a:t>
            </a:r>
          </a:p>
        </p:txBody>
      </p:sp>
      <p:pic>
        <p:nvPicPr>
          <p:cNvPr id="26" name="Imagen 25"/>
          <p:cNvPicPr>
            <a:picLocks noChangeAspect="1"/>
          </p:cNvPicPr>
          <p:nvPr/>
        </p:nvPicPr>
        <p:blipFill>
          <a:blip r:embed="rId4">
            <a:alphaModFix amt="35000"/>
          </a:blip>
          <a:stretch>
            <a:fillRect/>
          </a:stretch>
        </p:blipFill>
        <p:spPr>
          <a:xfrm flipH="1">
            <a:off x="7912730" y="3083101"/>
            <a:ext cx="330754" cy="210584"/>
          </a:xfrm>
          <a:prstGeom prst="rect">
            <a:avLst/>
          </a:prstGeom>
        </p:spPr>
      </p:pic>
      <p:pic>
        <p:nvPicPr>
          <p:cNvPr id="30" name="Imagen 29"/>
          <p:cNvPicPr>
            <a:picLocks noChangeAspect="1"/>
          </p:cNvPicPr>
          <p:nvPr/>
        </p:nvPicPr>
        <p:blipFill>
          <a:blip r:embed="rId5">
            <a:alphaModFix amt="35000"/>
          </a:blip>
          <a:stretch>
            <a:fillRect/>
          </a:stretch>
        </p:blipFill>
        <p:spPr>
          <a:xfrm>
            <a:off x="7509203" y="1095185"/>
            <a:ext cx="114521" cy="114521"/>
          </a:xfrm>
          <a:prstGeom prst="rect">
            <a:avLst/>
          </a:prstGeom>
        </p:spPr>
      </p:pic>
      <p:pic>
        <p:nvPicPr>
          <p:cNvPr id="37" name="Imagen 36"/>
          <p:cNvPicPr>
            <a:picLocks noChangeAspect="1"/>
          </p:cNvPicPr>
          <p:nvPr/>
        </p:nvPicPr>
        <p:blipFill>
          <a:blip r:embed="rId4">
            <a:alphaModFix amt="35000"/>
          </a:blip>
          <a:stretch>
            <a:fillRect/>
          </a:stretch>
        </p:blipFill>
        <p:spPr>
          <a:xfrm>
            <a:off x="4487845" y="2266121"/>
            <a:ext cx="317533" cy="196092"/>
          </a:xfrm>
          <a:prstGeom prst="rect">
            <a:avLst/>
          </a:prstGeom>
        </p:spPr>
      </p:pic>
      <p:pic>
        <p:nvPicPr>
          <p:cNvPr id="39" name="Imagen 38"/>
          <p:cNvPicPr>
            <a:picLocks noChangeAspect="1"/>
          </p:cNvPicPr>
          <p:nvPr/>
        </p:nvPicPr>
        <p:blipFill>
          <a:blip r:embed="rId4">
            <a:alphaModFix amt="35000"/>
          </a:blip>
          <a:stretch>
            <a:fillRect/>
          </a:stretch>
        </p:blipFill>
        <p:spPr>
          <a:xfrm flipH="1">
            <a:off x="8111944" y="1223486"/>
            <a:ext cx="263080" cy="167497"/>
          </a:xfrm>
          <a:prstGeom prst="rect">
            <a:avLst/>
          </a:prstGeom>
        </p:spPr>
      </p:pic>
      <p:pic>
        <p:nvPicPr>
          <p:cNvPr id="40" name="Imagen 39"/>
          <p:cNvPicPr>
            <a:picLocks noChangeAspect="1"/>
          </p:cNvPicPr>
          <p:nvPr/>
        </p:nvPicPr>
        <p:blipFill>
          <a:blip r:embed="rId5">
            <a:alphaModFix amt="35000"/>
          </a:blip>
          <a:stretch>
            <a:fillRect/>
          </a:stretch>
        </p:blipFill>
        <p:spPr>
          <a:xfrm>
            <a:off x="5576266" y="2378873"/>
            <a:ext cx="114521" cy="114521"/>
          </a:xfrm>
          <a:prstGeom prst="rect">
            <a:avLst/>
          </a:prstGeom>
        </p:spPr>
      </p:pic>
      <p:pic>
        <p:nvPicPr>
          <p:cNvPr id="48" name="Imagen 47"/>
          <p:cNvPicPr>
            <a:picLocks noChangeAspect="1"/>
          </p:cNvPicPr>
          <p:nvPr/>
        </p:nvPicPr>
        <p:blipFill>
          <a:blip r:embed="rId4">
            <a:alphaModFix amt="35000"/>
          </a:blip>
          <a:stretch>
            <a:fillRect/>
          </a:stretch>
        </p:blipFill>
        <p:spPr>
          <a:xfrm flipH="1">
            <a:off x="5887997" y="1698053"/>
            <a:ext cx="272736" cy="173645"/>
          </a:xfrm>
          <a:prstGeom prst="rect">
            <a:avLst/>
          </a:prstGeom>
        </p:spPr>
      </p:pic>
      <p:pic>
        <p:nvPicPr>
          <p:cNvPr id="50" name="Imagen 49"/>
          <p:cNvPicPr>
            <a:picLocks noChangeAspect="1"/>
          </p:cNvPicPr>
          <p:nvPr/>
        </p:nvPicPr>
        <p:blipFill>
          <a:blip r:embed="rId5">
            <a:alphaModFix amt="35000"/>
          </a:blip>
          <a:stretch>
            <a:fillRect/>
          </a:stretch>
        </p:blipFill>
        <p:spPr>
          <a:xfrm>
            <a:off x="8505456" y="2569985"/>
            <a:ext cx="76092" cy="76092"/>
          </a:xfrm>
          <a:prstGeom prst="rect">
            <a:avLst/>
          </a:prstGeom>
        </p:spPr>
      </p:pic>
      <p:pic>
        <p:nvPicPr>
          <p:cNvPr id="8" name="Imagen 7"/>
          <p:cNvPicPr>
            <a:picLocks noChangeAspect="1"/>
          </p:cNvPicPr>
          <p:nvPr/>
        </p:nvPicPr>
        <p:blipFill>
          <a:blip r:embed="rId6">
            <a:alphaModFix amt="35000"/>
          </a:blip>
          <a:stretch>
            <a:fillRect/>
          </a:stretch>
        </p:blipFill>
        <p:spPr>
          <a:xfrm>
            <a:off x="6200774" y="560161"/>
            <a:ext cx="635554" cy="635554"/>
          </a:xfrm>
          <a:prstGeom prst="rect">
            <a:avLst/>
          </a:prstGeom>
        </p:spPr>
      </p:pic>
      <p:pic>
        <p:nvPicPr>
          <p:cNvPr id="10" name="Imagen 9"/>
          <p:cNvPicPr>
            <a:picLocks noChangeAspect="1"/>
          </p:cNvPicPr>
          <p:nvPr/>
        </p:nvPicPr>
        <p:blipFill>
          <a:blip r:embed="rId7">
            <a:alphaModFix amt="41000"/>
          </a:blip>
          <a:stretch>
            <a:fillRect/>
          </a:stretch>
        </p:blipFill>
        <p:spPr>
          <a:xfrm>
            <a:off x="7641486" y="1778879"/>
            <a:ext cx="660479" cy="735049"/>
          </a:xfrm>
          <a:prstGeom prst="rect">
            <a:avLst/>
          </a:prstGeom>
        </p:spPr>
      </p:pic>
      <p:pic>
        <p:nvPicPr>
          <p:cNvPr id="11" name="Imagen 10"/>
          <p:cNvPicPr>
            <a:picLocks noChangeAspect="1"/>
          </p:cNvPicPr>
          <p:nvPr/>
        </p:nvPicPr>
        <p:blipFill>
          <a:blip r:embed="rId8">
            <a:alphaModFix amt="41000"/>
          </a:blip>
          <a:stretch>
            <a:fillRect/>
          </a:stretch>
        </p:blipFill>
        <p:spPr>
          <a:xfrm>
            <a:off x="5061550" y="1439333"/>
            <a:ext cx="400659" cy="560923"/>
          </a:xfrm>
          <a:prstGeom prst="rect">
            <a:avLst/>
          </a:prstGeom>
        </p:spPr>
      </p:pic>
      <p:pic>
        <p:nvPicPr>
          <p:cNvPr id="12" name="Imagen 11"/>
          <p:cNvPicPr>
            <a:picLocks noChangeAspect="1"/>
          </p:cNvPicPr>
          <p:nvPr/>
        </p:nvPicPr>
        <p:blipFill>
          <a:blip r:embed="rId9">
            <a:alphaModFix amt="41000"/>
          </a:blip>
          <a:stretch>
            <a:fillRect/>
          </a:stretch>
        </p:blipFill>
        <p:spPr>
          <a:xfrm>
            <a:off x="4790427" y="2946166"/>
            <a:ext cx="541333" cy="451111"/>
          </a:xfrm>
          <a:prstGeom prst="rect">
            <a:avLst/>
          </a:prstGeom>
        </p:spPr>
      </p:pic>
      <p:sp>
        <p:nvSpPr>
          <p:cNvPr id="25" name="Rectángulo 24"/>
          <p:cNvSpPr/>
          <p:nvPr/>
        </p:nvSpPr>
        <p:spPr>
          <a:xfrm>
            <a:off x="503239" y="2177570"/>
            <a:ext cx="3056852" cy="609398"/>
          </a:xfrm>
          <a:prstGeom prst="rect">
            <a:avLst/>
          </a:prstGeom>
        </p:spPr>
        <p:txBody>
          <a:bodyPr wrap="square" lIns="0" tIns="0" rIns="0" bIns="0">
            <a:spAutoFit/>
          </a:bodyPr>
          <a:lstStyle/>
          <a:p>
            <a:pPr>
              <a:lnSpc>
                <a:spcPct val="90000"/>
              </a:lnSpc>
            </a:pPr>
            <a:r>
              <a:rPr lang="es-ES" sz="2200" dirty="0">
                <a:latin typeface="Graphik Medium" charset="0"/>
                <a:ea typeface="Graphik Medium" charset="0"/>
                <a:cs typeface="Graphik Medium" charset="0"/>
              </a:rPr>
              <a:t>LA GESTIÓN BASADA </a:t>
            </a:r>
            <a:r>
              <a:rPr lang="es-ES" sz="2200" b="1" dirty="0">
                <a:latin typeface="Graphik Bold" charset="0"/>
                <a:ea typeface="Graphik Bold" charset="0"/>
                <a:cs typeface="Graphik Bold" charset="0"/>
              </a:rPr>
              <a:t>EN PROCESOS</a:t>
            </a:r>
          </a:p>
        </p:txBody>
      </p:sp>
      <p:sp>
        <p:nvSpPr>
          <p:cNvPr id="27" name="Rectángulo 26"/>
          <p:cNvSpPr/>
          <p:nvPr/>
        </p:nvSpPr>
        <p:spPr>
          <a:xfrm>
            <a:off x="503237" y="3192410"/>
            <a:ext cx="3056853" cy="648832"/>
          </a:xfrm>
          <a:prstGeom prst="rect">
            <a:avLst/>
          </a:prstGeom>
        </p:spPr>
        <p:txBody>
          <a:bodyPr wrap="square" lIns="0" tIns="0" rIns="0" bIns="0">
            <a:spAutoFit/>
          </a:bodyPr>
          <a:lstStyle/>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Gestión basada en procesos</a:t>
            </a:r>
          </a:p>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Enfoque sistémico de la organización</a:t>
            </a:r>
          </a:p>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Modelo SIPOC</a:t>
            </a:r>
          </a:p>
        </p:txBody>
      </p:sp>
      <p:sp>
        <p:nvSpPr>
          <p:cNvPr id="28" name="CuadroTexto 27">
            <a:extLst>
              <a:ext uri="{FF2B5EF4-FFF2-40B4-BE49-F238E27FC236}">
                <a16:creationId xmlns:a16="http://schemas.microsoft.com/office/drawing/2014/main" id="{93FC3217-3DCC-0941-BA6B-6CEEC9F1D080}"/>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ACD144"/>
                </a:solidFill>
                <a:latin typeface="Calibri" charset="0"/>
                <a:ea typeface="Calibri" charset="0"/>
                <a:cs typeface="Calibri" charset="0"/>
              </a:rPr>
              <a:t>SESIÓN 03</a:t>
            </a:r>
          </a:p>
        </p:txBody>
      </p:sp>
      <p:pic>
        <p:nvPicPr>
          <p:cNvPr id="2" name="Imagen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55457" y="809726"/>
            <a:ext cx="4820231" cy="4820231"/>
          </a:xfrm>
          <a:prstGeom prst="rect">
            <a:avLst/>
          </a:prstGeom>
        </p:spPr>
      </p:pic>
    </p:spTree>
    <p:extLst>
      <p:ext uri="{BB962C8B-B14F-4D97-AF65-F5344CB8AC3E}">
        <p14:creationId xmlns:p14="http://schemas.microsoft.com/office/powerpoint/2010/main" val="909209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Conector recto de flecha 27"/>
          <p:cNvCxnSpPr>
            <a:stCxn id="5" idx="3"/>
            <a:endCxn id="24" idx="1"/>
          </p:cNvCxnSpPr>
          <p:nvPr/>
        </p:nvCxnSpPr>
        <p:spPr>
          <a:xfrm>
            <a:off x="2628850" y="2070188"/>
            <a:ext cx="3886300" cy="1"/>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sp>
        <p:nvSpPr>
          <p:cNvPr id="4" name="Rectángulo 3"/>
          <p:cNvSpPr/>
          <p:nvPr/>
        </p:nvSpPr>
        <p:spPr>
          <a:xfrm>
            <a:off x="503238" y="715202"/>
            <a:ext cx="8036598" cy="738664"/>
          </a:xfrm>
          <a:prstGeom prst="rect">
            <a:avLst/>
          </a:prstGeom>
        </p:spPr>
        <p:txBody>
          <a:bodyPr wrap="square" lIns="0" tIns="0" rIns="0" bIns="0">
            <a:spAutoFit/>
          </a:bodyPr>
          <a:lstStyle/>
          <a:p>
            <a:pPr lvl="0"/>
            <a:r>
              <a:rPr lang="es-ES" sz="1600" dirty="0">
                <a:latin typeface="Calibri" charset="0"/>
                <a:ea typeface="Calibri" charset="0"/>
                <a:cs typeface="Calibri" charset="0"/>
              </a:rPr>
              <a:t>Un sistema de gestión, por lo tanto, ayuda a una organización a establecer las metodologías, los recursos, las responsabilidades, las actividades, etc., que le permitan una gestión orientada hacia la obtención de esos “buenos resultados” que desea (Objetivos establecidos)</a:t>
            </a:r>
            <a:endParaRPr lang="es-PE" sz="1600" dirty="0">
              <a:latin typeface="Calibri" charset="0"/>
              <a:ea typeface="Calibri" charset="0"/>
              <a:cs typeface="Calibri" charset="0"/>
            </a:endParaRPr>
          </a:p>
        </p:txBody>
      </p:sp>
      <p:sp>
        <p:nvSpPr>
          <p:cNvPr id="5" name="Rectángulo redondeado 4"/>
          <p:cNvSpPr/>
          <p:nvPr/>
        </p:nvSpPr>
        <p:spPr>
          <a:xfrm>
            <a:off x="766917" y="1759304"/>
            <a:ext cx="1861933" cy="621767"/>
          </a:xfrm>
          <a:prstGeom prst="roundRect">
            <a:avLst>
              <a:gd name="adj" fmla="val 13492"/>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66750">
              <a:lnSpc>
                <a:spcPct val="90000"/>
              </a:lnSpc>
              <a:spcAft>
                <a:spcPct val="35000"/>
              </a:spcAft>
            </a:pPr>
            <a:r>
              <a:rPr lang="es-ES" sz="1600" b="1" dirty="0">
                <a:solidFill>
                  <a:schemeClr val="bg1"/>
                </a:solidFill>
                <a:latin typeface="Calibri" charset="0"/>
                <a:ea typeface="Calibri" charset="0"/>
                <a:cs typeface="Calibri" charset="0"/>
              </a:rPr>
              <a:t>OBJETIVOS</a:t>
            </a:r>
            <a:endParaRPr lang="es-PE" sz="1600" b="1" dirty="0">
              <a:solidFill>
                <a:schemeClr val="bg1"/>
              </a:solidFill>
              <a:latin typeface="Calibri" charset="0"/>
              <a:ea typeface="Calibri" charset="0"/>
              <a:cs typeface="Calibri" charset="0"/>
            </a:endParaRPr>
          </a:p>
        </p:txBody>
      </p:sp>
      <p:sp>
        <p:nvSpPr>
          <p:cNvPr id="6" name="Rectángulo redondeado 5"/>
          <p:cNvSpPr/>
          <p:nvPr/>
        </p:nvSpPr>
        <p:spPr>
          <a:xfrm>
            <a:off x="3372710" y="1759306"/>
            <a:ext cx="2398580" cy="621767"/>
          </a:xfrm>
          <a:prstGeom prst="roundRect">
            <a:avLst>
              <a:gd name="adj" fmla="val 13492"/>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6750">
              <a:lnSpc>
                <a:spcPct val="90000"/>
              </a:lnSpc>
              <a:spcAft>
                <a:spcPct val="35000"/>
              </a:spcAft>
            </a:pPr>
            <a:r>
              <a:rPr lang="es-ES" sz="1600" b="1" dirty="0">
                <a:solidFill>
                  <a:schemeClr val="bg1"/>
                </a:solidFill>
                <a:latin typeface="Calibri" charset="0"/>
                <a:ea typeface="Calibri" charset="0"/>
                <a:cs typeface="Calibri" charset="0"/>
              </a:rPr>
              <a:t>SISTEMA DE GESTIÓN</a:t>
            </a:r>
            <a:endParaRPr lang="es-PE" sz="1600" b="1" dirty="0">
              <a:solidFill>
                <a:schemeClr val="bg1"/>
              </a:solidFill>
              <a:latin typeface="Calibri" charset="0"/>
              <a:ea typeface="Calibri" charset="0"/>
              <a:cs typeface="Calibri" charset="0"/>
            </a:endParaRPr>
          </a:p>
        </p:txBody>
      </p:sp>
      <p:sp>
        <p:nvSpPr>
          <p:cNvPr id="24" name="Rectángulo redondeado 23"/>
          <p:cNvSpPr/>
          <p:nvPr/>
        </p:nvSpPr>
        <p:spPr>
          <a:xfrm>
            <a:off x="6515150" y="1759305"/>
            <a:ext cx="1861933" cy="621767"/>
          </a:xfrm>
          <a:prstGeom prst="roundRect">
            <a:avLst>
              <a:gd name="adj" fmla="val 13492"/>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6750">
              <a:lnSpc>
                <a:spcPct val="90000"/>
              </a:lnSpc>
              <a:spcAft>
                <a:spcPct val="35000"/>
              </a:spcAft>
            </a:pPr>
            <a:r>
              <a:rPr lang="es-ES" sz="1600" b="1" dirty="0">
                <a:solidFill>
                  <a:schemeClr val="bg1"/>
                </a:solidFill>
                <a:latin typeface="Calibri"/>
              </a:rPr>
              <a:t>RESULTADOS</a:t>
            </a:r>
            <a:endParaRPr lang="es-PE" sz="1600" b="1" dirty="0">
              <a:solidFill>
                <a:schemeClr val="bg1"/>
              </a:solidFill>
              <a:latin typeface="Calibri"/>
            </a:endParaRPr>
          </a:p>
        </p:txBody>
      </p:sp>
      <p:sp>
        <p:nvSpPr>
          <p:cNvPr id="26" name="Rectángulo redondeado 25"/>
          <p:cNvSpPr/>
          <p:nvPr/>
        </p:nvSpPr>
        <p:spPr>
          <a:xfrm>
            <a:off x="3372710" y="2993805"/>
            <a:ext cx="2398580" cy="1238134"/>
          </a:xfrm>
          <a:prstGeom prst="roundRect">
            <a:avLst>
              <a:gd name="adj" fmla="val 6703"/>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4938" lvl="0" indent="-134938" defTabSz="666750">
              <a:spcAft>
                <a:spcPts val="0"/>
              </a:spcAft>
              <a:buFont typeface="Arial" charset="0"/>
              <a:buChar char="•"/>
            </a:pPr>
            <a:r>
              <a:rPr lang="es-ES" sz="1400" dirty="0">
                <a:solidFill>
                  <a:schemeClr val="bg1"/>
                </a:solidFill>
                <a:latin typeface="Calibri" charset="0"/>
                <a:ea typeface="Calibri" charset="0"/>
                <a:cs typeface="Calibri" charset="0"/>
              </a:rPr>
              <a:t>Responsabilidades (Quien)</a:t>
            </a:r>
          </a:p>
          <a:p>
            <a:pPr marL="134938" lvl="0" indent="-134938" defTabSz="666750">
              <a:spcAft>
                <a:spcPts val="0"/>
              </a:spcAft>
              <a:buFont typeface="Arial" charset="0"/>
              <a:buChar char="•"/>
            </a:pPr>
            <a:r>
              <a:rPr lang="es-ES" sz="1400" dirty="0">
                <a:solidFill>
                  <a:schemeClr val="bg1"/>
                </a:solidFill>
                <a:latin typeface="Calibri" charset="0"/>
                <a:ea typeface="Calibri" charset="0"/>
                <a:cs typeface="Calibri" charset="0"/>
              </a:rPr>
              <a:t>Recursos (con qué)</a:t>
            </a:r>
          </a:p>
          <a:p>
            <a:pPr marL="134938" lvl="0" indent="-134938" defTabSz="666750">
              <a:spcAft>
                <a:spcPts val="0"/>
              </a:spcAft>
              <a:buFont typeface="Arial" charset="0"/>
              <a:buChar char="•"/>
            </a:pPr>
            <a:r>
              <a:rPr lang="es-ES" sz="1400" dirty="0">
                <a:solidFill>
                  <a:schemeClr val="bg1"/>
                </a:solidFill>
                <a:latin typeface="Calibri" charset="0"/>
                <a:ea typeface="Calibri" charset="0"/>
                <a:cs typeface="Calibri" charset="0"/>
              </a:rPr>
              <a:t>Metodologías (cómo)</a:t>
            </a:r>
          </a:p>
          <a:p>
            <a:pPr marL="134938" lvl="0" indent="-134938" defTabSz="666750">
              <a:spcAft>
                <a:spcPts val="0"/>
              </a:spcAft>
              <a:buFont typeface="Arial" charset="0"/>
              <a:buChar char="•"/>
            </a:pPr>
            <a:r>
              <a:rPr lang="es-ES" sz="1400" dirty="0">
                <a:solidFill>
                  <a:schemeClr val="bg1"/>
                </a:solidFill>
                <a:latin typeface="Calibri" charset="0"/>
                <a:ea typeface="Calibri" charset="0"/>
                <a:cs typeface="Calibri" charset="0"/>
              </a:rPr>
              <a:t>Programación (cuándo)</a:t>
            </a:r>
            <a:endParaRPr lang="es-PE" sz="1400" dirty="0">
              <a:solidFill>
                <a:schemeClr val="bg1"/>
              </a:solidFill>
              <a:latin typeface="Calibri" charset="0"/>
              <a:ea typeface="Calibri" charset="0"/>
              <a:cs typeface="Calibri" charset="0"/>
            </a:endParaRPr>
          </a:p>
        </p:txBody>
      </p:sp>
      <p:cxnSp>
        <p:nvCxnSpPr>
          <p:cNvPr id="31" name="Conector recto 30"/>
          <p:cNvCxnSpPr>
            <a:stCxn id="6" idx="2"/>
            <a:endCxn id="26" idx="0"/>
          </p:cNvCxnSpPr>
          <p:nvPr/>
        </p:nvCxnSpPr>
        <p:spPr>
          <a:xfrm>
            <a:off x="4572000" y="2381073"/>
            <a:ext cx="0" cy="612732"/>
          </a:xfrm>
          <a:prstGeom prst="line">
            <a:avLst/>
          </a:prstGeom>
          <a:ln w="28575">
            <a:solidFill>
              <a:srgbClr val="714FA0"/>
            </a:solidFill>
          </a:ln>
        </p:spPr>
        <p:style>
          <a:lnRef idx="1">
            <a:schemeClr val="dk1"/>
          </a:lnRef>
          <a:fillRef idx="0">
            <a:schemeClr val="dk1"/>
          </a:fillRef>
          <a:effectRef idx="0">
            <a:schemeClr val="dk1"/>
          </a:effectRef>
          <a:fontRef idx="minor">
            <a:schemeClr val="tx1"/>
          </a:fontRef>
        </p:style>
      </p:cxnSp>
      <p:sp>
        <p:nvSpPr>
          <p:cNvPr id="32" name="CuadroTexto 31">
            <a:extLst>
              <a:ext uri="{FF2B5EF4-FFF2-40B4-BE49-F238E27FC236}">
                <a16:creationId xmlns:a16="http://schemas.microsoft.com/office/drawing/2014/main" id="{0034BE92-96EB-4C50-AE1C-DD2CF0C3C92D}"/>
              </a:ext>
            </a:extLst>
          </p:cNvPr>
          <p:cNvSpPr txBox="1"/>
          <p:nvPr/>
        </p:nvSpPr>
        <p:spPr>
          <a:xfrm>
            <a:off x="766917" y="3058468"/>
            <a:ext cx="1861933" cy="246221"/>
          </a:xfrm>
          <a:prstGeom prst="rect">
            <a:avLst/>
          </a:prstGeom>
          <a:noFill/>
        </p:spPr>
        <p:txBody>
          <a:bodyPr wrap="square" lIns="0" tIns="0" rIns="0" bIns="0" rtlCol="0">
            <a:spAutoFit/>
          </a:bodyPr>
          <a:lstStyle/>
          <a:p>
            <a:pPr algn="ctr"/>
            <a:r>
              <a:rPr lang="es-ES" sz="1600" b="1" dirty="0">
                <a:solidFill>
                  <a:srgbClr val="714FA0"/>
                </a:solidFill>
                <a:latin typeface="Calibri" charset="0"/>
                <a:ea typeface="Calibri" charset="0"/>
                <a:cs typeface="Calibri" charset="0"/>
              </a:rPr>
              <a:t>(QUÉ SE QUIERE)</a:t>
            </a:r>
            <a:endParaRPr lang="es-PE" sz="1600" b="1" dirty="0">
              <a:solidFill>
                <a:srgbClr val="714FA0"/>
              </a:solidFill>
              <a:latin typeface="Calibri" charset="0"/>
              <a:ea typeface="Calibri" charset="0"/>
              <a:cs typeface="Calibri" charset="0"/>
            </a:endParaRPr>
          </a:p>
        </p:txBody>
      </p:sp>
      <p:sp>
        <p:nvSpPr>
          <p:cNvPr id="33" name="CuadroTexto 32">
            <a:extLst>
              <a:ext uri="{FF2B5EF4-FFF2-40B4-BE49-F238E27FC236}">
                <a16:creationId xmlns:a16="http://schemas.microsoft.com/office/drawing/2014/main" id="{6F8E760C-87BB-49CB-BF17-26B58D80E1FF}"/>
              </a:ext>
            </a:extLst>
          </p:cNvPr>
          <p:cNvSpPr txBox="1"/>
          <p:nvPr/>
        </p:nvSpPr>
        <p:spPr>
          <a:xfrm>
            <a:off x="6515150" y="3058468"/>
            <a:ext cx="1861932" cy="246221"/>
          </a:xfrm>
          <a:prstGeom prst="rect">
            <a:avLst/>
          </a:prstGeom>
          <a:noFill/>
        </p:spPr>
        <p:txBody>
          <a:bodyPr wrap="square" lIns="0" tIns="0" rIns="0" bIns="0" rtlCol="0">
            <a:spAutoFit/>
          </a:bodyPr>
          <a:lstStyle/>
          <a:p>
            <a:pPr algn="ctr"/>
            <a:r>
              <a:rPr lang="es-ES" sz="1600" b="1" dirty="0">
                <a:solidFill>
                  <a:srgbClr val="714FA0"/>
                </a:solidFill>
                <a:latin typeface="Calibri" charset="0"/>
                <a:ea typeface="Calibri" charset="0"/>
                <a:cs typeface="Calibri" charset="0"/>
              </a:rPr>
              <a:t>(QUÉ SE LOGRA)</a:t>
            </a:r>
            <a:endParaRPr lang="es-PE" sz="1600" b="1" dirty="0">
              <a:solidFill>
                <a:srgbClr val="714FA0"/>
              </a:solidFill>
              <a:latin typeface="Calibri" charset="0"/>
              <a:ea typeface="Calibri" charset="0"/>
              <a:cs typeface="Calibri" charset="0"/>
            </a:endParaRPr>
          </a:p>
        </p:txBody>
      </p:sp>
      <p:sp>
        <p:nvSpPr>
          <p:cNvPr id="3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GESTIÓN BASADA EN PROCESOS</a:t>
            </a:r>
            <a:endParaRPr lang="es-PE" sz="1000" dirty="0">
              <a:solidFill>
                <a:schemeClr val="bg1">
                  <a:lumMod val="65000"/>
                </a:schemeClr>
              </a:solidFill>
              <a:latin typeface="Calibri" charset="0"/>
              <a:ea typeface="Calibri" charset="0"/>
              <a:cs typeface="Calibri" charset="0"/>
            </a:endParaRPr>
          </a:p>
        </p:txBody>
      </p:sp>
      <p:sp>
        <p:nvSpPr>
          <p:cNvPr id="2" name="Rectángulo 1">
            <a:extLst>
              <a:ext uri="{FF2B5EF4-FFF2-40B4-BE49-F238E27FC236}">
                <a16:creationId xmlns:a16="http://schemas.microsoft.com/office/drawing/2014/main" id="{CA2E9456-E535-476D-9764-F286520EACD2}"/>
              </a:ext>
            </a:extLst>
          </p:cNvPr>
          <p:cNvSpPr/>
          <p:nvPr/>
        </p:nvSpPr>
        <p:spPr>
          <a:xfrm>
            <a:off x="305759" y="4273620"/>
            <a:ext cx="8431556" cy="830997"/>
          </a:xfrm>
          <a:prstGeom prst="rect">
            <a:avLst/>
          </a:prstGeom>
        </p:spPr>
        <p:txBody>
          <a:bodyPr wrap="square">
            <a:spAutoFit/>
          </a:bodyPr>
          <a:lstStyle/>
          <a:p>
            <a:r>
              <a:rPr lang="es-ES" sz="1600" dirty="0">
                <a:latin typeface="Calibri" panose="020F0502020204030204" pitchFamily="34" charset="0"/>
                <a:cs typeface="Calibri" panose="020F0502020204030204" pitchFamily="34" charset="0"/>
              </a:rPr>
              <a:t>Con esta finalidad muchas organizaciones utilizan modelos o normas de referencia reconocidos para establecer, documentar y mantener sistemas de Gestión que les permitan dirigir y controlar sus respectivas organizaciones.</a:t>
            </a:r>
            <a:endParaRPr lang="es-PE"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35283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GESTIÓN BASADA EN PROCESOS</a:t>
            </a:r>
            <a:endParaRPr lang="es-PE" sz="1000" dirty="0">
              <a:solidFill>
                <a:schemeClr val="bg1">
                  <a:lumMod val="65000"/>
                </a:schemeClr>
              </a:solidFill>
              <a:latin typeface="Calibri" charset="0"/>
              <a:ea typeface="Calibri" charset="0"/>
              <a:cs typeface="Calibri" charset="0"/>
            </a:endParaRPr>
          </a:p>
        </p:txBody>
      </p:sp>
      <p:sp>
        <p:nvSpPr>
          <p:cNvPr id="2" name="CuadroTexto 1">
            <a:extLst>
              <a:ext uri="{FF2B5EF4-FFF2-40B4-BE49-F238E27FC236}">
                <a16:creationId xmlns:a16="http://schemas.microsoft.com/office/drawing/2014/main" id="{2B539D25-0B9F-4915-98F9-8A4684B774CE}"/>
              </a:ext>
            </a:extLst>
          </p:cNvPr>
          <p:cNvSpPr txBox="1"/>
          <p:nvPr/>
        </p:nvSpPr>
        <p:spPr>
          <a:xfrm>
            <a:off x="503238" y="874643"/>
            <a:ext cx="7009355" cy="338554"/>
          </a:xfrm>
          <a:prstGeom prst="rect">
            <a:avLst/>
          </a:prstGeom>
          <a:noFill/>
        </p:spPr>
        <p:txBody>
          <a:bodyPr wrap="none" rtlCol="0">
            <a:spAutoFit/>
          </a:bodyPr>
          <a:lstStyle/>
          <a:p>
            <a:r>
              <a:rPr lang="es-ES" sz="1600" b="1" dirty="0">
                <a:latin typeface="Calibri" panose="020F0502020204030204" pitchFamily="34" charset="0"/>
                <a:cs typeface="Calibri" panose="020F0502020204030204" pitchFamily="34" charset="0"/>
              </a:rPr>
              <a:t>MODELO DE EXCELENCIA EMPRESARIAL EFQM </a:t>
            </a:r>
            <a:r>
              <a:rPr lang="es-ES" sz="1600" b="1" i="1" dirty="0">
                <a:latin typeface="Calibri" panose="020F0502020204030204" pitchFamily="34" charset="0"/>
                <a:cs typeface="Calibri" panose="020F0502020204030204" pitchFamily="34" charset="0"/>
              </a:rPr>
              <a:t>(Orientación hacia los resultados)</a:t>
            </a:r>
            <a:endParaRPr lang="es-PE" sz="1600" b="1" i="1"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C66FE3FC-6199-47BF-878F-760991E54C4C}"/>
              </a:ext>
            </a:extLst>
          </p:cNvPr>
          <p:cNvPicPr>
            <a:picLocks noChangeAspect="1"/>
          </p:cNvPicPr>
          <p:nvPr/>
        </p:nvPicPr>
        <p:blipFill>
          <a:blip r:embed="rId3"/>
          <a:stretch>
            <a:fillRect/>
          </a:stretch>
        </p:blipFill>
        <p:spPr>
          <a:xfrm>
            <a:off x="242887" y="1633537"/>
            <a:ext cx="8658225" cy="2447925"/>
          </a:xfrm>
          <a:prstGeom prst="rect">
            <a:avLst/>
          </a:prstGeom>
        </p:spPr>
      </p:pic>
    </p:spTree>
    <p:extLst>
      <p:ext uri="{BB962C8B-B14F-4D97-AF65-F5344CB8AC3E}">
        <p14:creationId xmlns:p14="http://schemas.microsoft.com/office/powerpoint/2010/main" val="2480969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GESTIÓN BASADA EN PROCESOS</a:t>
            </a:r>
            <a:endParaRPr lang="es-PE" sz="1000" dirty="0">
              <a:solidFill>
                <a:schemeClr val="bg1">
                  <a:lumMod val="65000"/>
                </a:schemeClr>
              </a:solidFill>
              <a:latin typeface="Calibri" charset="0"/>
              <a:ea typeface="Calibri" charset="0"/>
              <a:cs typeface="Calibri" charset="0"/>
            </a:endParaRPr>
          </a:p>
        </p:txBody>
      </p:sp>
      <p:sp>
        <p:nvSpPr>
          <p:cNvPr id="2" name="CuadroTexto 1">
            <a:extLst>
              <a:ext uri="{FF2B5EF4-FFF2-40B4-BE49-F238E27FC236}">
                <a16:creationId xmlns:a16="http://schemas.microsoft.com/office/drawing/2014/main" id="{2B539D25-0B9F-4915-98F9-8A4684B774CE}"/>
              </a:ext>
            </a:extLst>
          </p:cNvPr>
          <p:cNvSpPr txBox="1"/>
          <p:nvPr/>
        </p:nvSpPr>
        <p:spPr>
          <a:xfrm>
            <a:off x="503238" y="874643"/>
            <a:ext cx="7009355" cy="338554"/>
          </a:xfrm>
          <a:prstGeom prst="rect">
            <a:avLst/>
          </a:prstGeom>
          <a:noFill/>
        </p:spPr>
        <p:txBody>
          <a:bodyPr wrap="none" rtlCol="0">
            <a:spAutoFit/>
          </a:bodyPr>
          <a:lstStyle/>
          <a:p>
            <a:r>
              <a:rPr lang="es-ES" sz="1600" b="1" dirty="0">
                <a:latin typeface="Calibri" panose="020F0502020204030204" pitchFamily="34" charset="0"/>
                <a:cs typeface="Calibri" panose="020F0502020204030204" pitchFamily="34" charset="0"/>
              </a:rPr>
              <a:t>MODELO DE EXCELENCIA EMPRESARIAL EFQM </a:t>
            </a:r>
            <a:r>
              <a:rPr lang="es-ES" sz="1600" b="1" i="1" dirty="0">
                <a:latin typeface="Calibri" panose="020F0502020204030204" pitchFamily="34" charset="0"/>
                <a:cs typeface="Calibri" panose="020F0502020204030204" pitchFamily="34" charset="0"/>
              </a:rPr>
              <a:t>(Orientación hacia los resultados)</a:t>
            </a:r>
            <a:endParaRPr lang="es-PE" sz="1600" b="1" i="1" dirty="0">
              <a:latin typeface="Calibri" panose="020F0502020204030204" pitchFamily="34" charset="0"/>
              <a:cs typeface="Calibri" panose="020F0502020204030204" pitchFamily="34" charset="0"/>
            </a:endParaRPr>
          </a:p>
        </p:txBody>
      </p:sp>
      <p:pic>
        <p:nvPicPr>
          <p:cNvPr id="5" name="Imagen 4">
            <a:extLst>
              <a:ext uri="{FF2B5EF4-FFF2-40B4-BE49-F238E27FC236}">
                <a16:creationId xmlns:a16="http://schemas.microsoft.com/office/drawing/2014/main" id="{5FA5DACE-C33B-47DA-B88D-CF31F9F3EA11}"/>
              </a:ext>
            </a:extLst>
          </p:cNvPr>
          <p:cNvPicPr>
            <a:picLocks noChangeAspect="1"/>
          </p:cNvPicPr>
          <p:nvPr/>
        </p:nvPicPr>
        <p:blipFill>
          <a:blip r:embed="rId3"/>
          <a:stretch>
            <a:fillRect/>
          </a:stretch>
        </p:blipFill>
        <p:spPr>
          <a:xfrm>
            <a:off x="323850" y="1665504"/>
            <a:ext cx="8496300" cy="2809875"/>
          </a:xfrm>
          <a:prstGeom prst="rect">
            <a:avLst/>
          </a:prstGeom>
        </p:spPr>
      </p:pic>
    </p:spTree>
    <p:extLst>
      <p:ext uri="{BB962C8B-B14F-4D97-AF65-F5344CB8AC3E}">
        <p14:creationId xmlns:p14="http://schemas.microsoft.com/office/powerpoint/2010/main" val="2248093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1008063" y="912813"/>
            <a:ext cx="1567989" cy="473535"/>
          </a:xfrm>
          <a:prstGeom prst="roundRect">
            <a:avLst>
              <a:gd name="adj" fmla="val 13492"/>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b="1">
                <a:solidFill>
                  <a:schemeClr val="bg1"/>
                </a:solidFill>
                <a:latin typeface="Calibri" charset="0"/>
                <a:ea typeface="Calibri" charset="0"/>
                <a:cs typeface="Calibri" charset="0"/>
              </a:rPr>
              <a:t>Objetivo 1</a:t>
            </a:r>
            <a:endParaRPr lang="es-PE" sz="1600" b="1" dirty="0">
              <a:solidFill>
                <a:schemeClr val="bg1"/>
              </a:solidFill>
              <a:latin typeface="Calibri" charset="0"/>
              <a:ea typeface="Calibri" charset="0"/>
              <a:cs typeface="Calibri" charset="0"/>
            </a:endParaRPr>
          </a:p>
        </p:txBody>
      </p:sp>
      <p:sp>
        <p:nvSpPr>
          <p:cNvPr id="4" name="Rectángulo redondeado 3"/>
          <p:cNvSpPr/>
          <p:nvPr/>
        </p:nvSpPr>
        <p:spPr>
          <a:xfrm>
            <a:off x="3788005" y="912813"/>
            <a:ext cx="1567989" cy="473535"/>
          </a:xfrm>
          <a:prstGeom prst="roundRect">
            <a:avLst>
              <a:gd name="adj" fmla="val 13492"/>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b="1">
                <a:solidFill>
                  <a:schemeClr val="bg1"/>
                </a:solidFill>
                <a:latin typeface="Calibri" charset="0"/>
                <a:ea typeface="Calibri" charset="0"/>
                <a:cs typeface="Calibri" charset="0"/>
              </a:rPr>
              <a:t>Objetivo 2</a:t>
            </a:r>
            <a:endParaRPr lang="es-PE" sz="1600" b="1" dirty="0">
              <a:solidFill>
                <a:schemeClr val="bg1"/>
              </a:solidFill>
              <a:latin typeface="Calibri" charset="0"/>
              <a:ea typeface="Calibri" charset="0"/>
              <a:cs typeface="Calibri" charset="0"/>
            </a:endParaRPr>
          </a:p>
        </p:txBody>
      </p:sp>
      <p:sp>
        <p:nvSpPr>
          <p:cNvPr id="5" name="Rectángulo redondeado 4"/>
          <p:cNvSpPr/>
          <p:nvPr/>
        </p:nvSpPr>
        <p:spPr>
          <a:xfrm>
            <a:off x="6567947" y="912813"/>
            <a:ext cx="1567989" cy="473535"/>
          </a:xfrm>
          <a:prstGeom prst="roundRect">
            <a:avLst>
              <a:gd name="adj" fmla="val 13492"/>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b="1" dirty="0">
                <a:solidFill>
                  <a:schemeClr val="bg1"/>
                </a:solidFill>
                <a:latin typeface="Calibri" charset="0"/>
                <a:ea typeface="Calibri" charset="0"/>
                <a:cs typeface="Calibri" charset="0"/>
              </a:rPr>
              <a:t>Objetivo i</a:t>
            </a:r>
          </a:p>
        </p:txBody>
      </p:sp>
      <p:sp>
        <p:nvSpPr>
          <p:cNvPr id="6" name="Proceso 5"/>
          <p:cNvSpPr/>
          <p:nvPr/>
        </p:nvSpPr>
        <p:spPr>
          <a:xfrm>
            <a:off x="1238310" y="2821449"/>
            <a:ext cx="1045350" cy="627208"/>
          </a:xfrm>
          <a:prstGeom prst="flowChartProcess">
            <a:avLst/>
          </a:prstGeom>
          <a:solidFill>
            <a:srgbClr val="EE463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endParaRPr lang="es-PE" sz="2200" kern="1200" dirty="0"/>
          </a:p>
        </p:txBody>
      </p:sp>
      <p:sp>
        <p:nvSpPr>
          <p:cNvPr id="7" name="Proceso 6"/>
          <p:cNvSpPr/>
          <p:nvPr/>
        </p:nvSpPr>
        <p:spPr>
          <a:xfrm>
            <a:off x="2631083" y="2389020"/>
            <a:ext cx="1045350" cy="627208"/>
          </a:xfrm>
          <a:prstGeom prst="flowChartProcess">
            <a:avLst/>
          </a:prstGeom>
          <a:solidFill>
            <a:srgbClr val="8EC54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endParaRPr lang="es-PE" sz="2200" kern="1200" dirty="0"/>
          </a:p>
        </p:txBody>
      </p:sp>
      <p:sp>
        <p:nvSpPr>
          <p:cNvPr id="8" name="Proceso 7"/>
          <p:cNvSpPr/>
          <p:nvPr/>
        </p:nvSpPr>
        <p:spPr>
          <a:xfrm>
            <a:off x="4019461" y="2394498"/>
            <a:ext cx="1045350" cy="627208"/>
          </a:xfrm>
          <a:prstGeom prst="flowChartProcess">
            <a:avLst/>
          </a:prstGeom>
          <a:solidFill>
            <a:srgbClr val="EE463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endParaRPr lang="es-PE" sz="2200" kern="1200" dirty="0"/>
          </a:p>
        </p:txBody>
      </p:sp>
      <p:sp>
        <p:nvSpPr>
          <p:cNvPr id="9" name="Proceso 8"/>
          <p:cNvSpPr/>
          <p:nvPr/>
        </p:nvSpPr>
        <p:spPr>
          <a:xfrm>
            <a:off x="5379279" y="2945429"/>
            <a:ext cx="1045350" cy="627208"/>
          </a:xfrm>
          <a:prstGeom prst="flowChartProcess">
            <a:avLst/>
          </a:prstGeom>
          <a:solidFill>
            <a:srgbClr val="8EC54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endParaRPr lang="es-PE" sz="2200" kern="1200" dirty="0"/>
          </a:p>
        </p:txBody>
      </p:sp>
      <p:sp>
        <p:nvSpPr>
          <p:cNvPr id="10" name="Proceso 9"/>
          <p:cNvSpPr/>
          <p:nvPr/>
        </p:nvSpPr>
        <p:spPr>
          <a:xfrm>
            <a:off x="1238310" y="3764093"/>
            <a:ext cx="1045350" cy="627208"/>
          </a:xfrm>
          <a:prstGeom prst="flowChartProcess">
            <a:avLst/>
          </a:prstGeom>
          <a:solidFill>
            <a:srgbClr val="EE463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endParaRPr lang="es-PE" sz="2200" kern="1200" dirty="0"/>
          </a:p>
        </p:txBody>
      </p:sp>
      <p:sp>
        <p:nvSpPr>
          <p:cNvPr id="11" name="Proceso 10"/>
          <p:cNvSpPr/>
          <p:nvPr/>
        </p:nvSpPr>
        <p:spPr>
          <a:xfrm>
            <a:off x="6827773" y="4012818"/>
            <a:ext cx="1045350" cy="627208"/>
          </a:xfrm>
          <a:prstGeom prst="flowChartProcess">
            <a:avLst/>
          </a:prstGeom>
          <a:solidFill>
            <a:srgbClr val="8EC54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endParaRPr lang="es-PE" sz="2200" kern="1200" dirty="0"/>
          </a:p>
        </p:txBody>
      </p:sp>
      <p:sp>
        <p:nvSpPr>
          <p:cNvPr id="12" name="Proceso 11"/>
          <p:cNvSpPr/>
          <p:nvPr/>
        </p:nvSpPr>
        <p:spPr>
          <a:xfrm>
            <a:off x="4019461" y="4241573"/>
            <a:ext cx="1045350" cy="627208"/>
          </a:xfrm>
          <a:prstGeom prst="flowChartProcess">
            <a:avLst/>
          </a:prstGeom>
          <a:solidFill>
            <a:srgbClr val="EE463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endParaRPr lang="es-PE" sz="2200" kern="1200" dirty="0"/>
          </a:p>
        </p:txBody>
      </p:sp>
      <p:sp>
        <p:nvSpPr>
          <p:cNvPr id="13" name="Proceso 12"/>
          <p:cNvSpPr/>
          <p:nvPr/>
        </p:nvSpPr>
        <p:spPr>
          <a:xfrm>
            <a:off x="6827773" y="2489265"/>
            <a:ext cx="1045350" cy="627208"/>
          </a:xfrm>
          <a:prstGeom prst="flowChartProcess">
            <a:avLst/>
          </a:prstGeom>
          <a:solidFill>
            <a:srgbClr val="EE463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endParaRPr lang="es-PE" sz="2200" kern="1200" dirty="0"/>
          </a:p>
        </p:txBody>
      </p:sp>
      <p:sp>
        <p:nvSpPr>
          <p:cNvPr id="14" name="Proceso 13"/>
          <p:cNvSpPr/>
          <p:nvPr/>
        </p:nvSpPr>
        <p:spPr>
          <a:xfrm>
            <a:off x="5379278" y="3953541"/>
            <a:ext cx="1045350" cy="627208"/>
          </a:xfrm>
          <a:prstGeom prst="flowChartProcess">
            <a:avLst/>
          </a:prstGeom>
          <a:solidFill>
            <a:srgbClr val="EE463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endParaRPr lang="es-PE" sz="2200" kern="1200" dirty="0"/>
          </a:p>
        </p:txBody>
      </p:sp>
      <p:sp>
        <p:nvSpPr>
          <p:cNvPr id="15" name="Proceso 14"/>
          <p:cNvSpPr/>
          <p:nvPr/>
        </p:nvSpPr>
        <p:spPr>
          <a:xfrm>
            <a:off x="2630183" y="3380836"/>
            <a:ext cx="1045350" cy="627208"/>
          </a:xfrm>
          <a:prstGeom prst="flowChartProcess">
            <a:avLst/>
          </a:prstGeom>
          <a:solidFill>
            <a:srgbClr val="EE463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endParaRPr lang="es-PE" sz="2200" kern="1200" dirty="0"/>
          </a:p>
        </p:txBody>
      </p:sp>
      <p:cxnSp>
        <p:nvCxnSpPr>
          <p:cNvPr id="16" name="Conector recto de flecha 15"/>
          <p:cNvCxnSpPr/>
          <p:nvPr/>
        </p:nvCxnSpPr>
        <p:spPr>
          <a:xfrm>
            <a:off x="559272" y="3135053"/>
            <a:ext cx="660778" cy="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p:nvPr/>
        </p:nvCxnSpPr>
        <p:spPr>
          <a:xfrm>
            <a:off x="559272" y="4077697"/>
            <a:ext cx="660778" cy="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p:nvPr/>
        </p:nvCxnSpPr>
        <p:spPr>
          <a:xfrm>
            <a:off x="3706498" y="2702624"/>
            <a:ext cx="274111" cy="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flipV="1">
            <a:off x="7904088" y="2802869"/>
            <a:ext cx="699942" cy="2"/>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flipV="1">
            <a:off x="7904088" y="4326422"/>
            <a:ext cx="699942" cy="2"/>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a:off x="1792701" y="3467237"/>
            <a:ext cx="1" cy="26945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angular 21"/>
          <p:cNvCxnSpPr>
            <a:stCxn id="9" idx="3"/>
            <a:endCxn id="10" idx="1"/>
          </p:cNvCxnSpPr>
          <p:nvPr/>
        </p:nvCxnSpPr>
        <p:spPr>
          <a:xfrm flipV="1">
            <a:off x="2283660" y="2702624"/>
            <a:ext cx="347423" cy="432429"/>
          </a:xfrm>
          <a:prstGeom prst="bentConnector3">
            <a:avLst>
              <a:gd name="adj1" fmla="val 50000"/>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angular 22"/>
          <p:cNvCxnSpPr>
            <a:stCxn id="9" idx="3"/>
            <a:endCxn id="20" idx="1"/>
          </p:cNvCxnSpPr>
          <p:nvPr/>
        </p:nvCxnSpPr>
        <p:spPr>
          <a:xfrm>
            <a:off x="2283660" y="3135053"/>
            <a:ext cx="346523" cy="559387"/>
          </a:xfrm>
          <a:prstGeom prst="bentConnector3">
            <a:avLst>
              <a:gd name="adj1" fmla="val 50000"/>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angular 23"/>
          <p:cNvCxnSpPr>
            <a:stCxn id="13" idx="3"/>
            <a:endCxn id="16" idx="1"/>
          </p:cNvCxnSpPr>
          <p:nvPr/>
        </p:nvCxnSpPr>
        <p:spPr>
          <a:xfrm>
            <a:off x="2283660" y="4077697"/>
            <a:ext cx="1735801" cy="477480"/>
          </a:xfrm>
          <a:prstGeom prst="bentConnector3">
            <a:avLst>
              <a:gd name="adj1" fmla="val 50000"/>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r 24"/>
          <p:cNvCxnSpPr>
            <a:stCxn id="20" idx="3"/>
            <a:endCxn id="12" idx="1"/>
          </p:cNvCxnSpPr>
          <p:nvPr/>
        </p:nvCxnSpPr>
        <p:spPr>
          <a:xfrm flipV="1">
            <a:off x="3675533" y="3259033"/>
            <a:ext cx="1703746" cy="435407"/>
          </a:xfrm>
          <a:prstGeom prst="bentConnector3">
            <a:avLst>
              <a:gd name="adj1" fmla="val 50000"/>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angular 25"/>
          <p:cNvCxnSpPr>
            <a:stCxn id="11" idx="3"/>
            <a:endCxn id="18" idx="1"/>
          </p:cNvCxnSpPr>
          <p:nvPr/>
        </p:nvCxnSpPr>
        <p:spPr>
          <a:xfrm>
            <a:off x="5064811" y="2708102"/>
            <a:ext cx="1762962" cy="94767"/>
          </a:xfrm>
          <a:prstGeom prst="bentConnector3">
            <a:avLst>
              <a:gd name="adj1" fmla="val 50000"/>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angular 26"/>
          <p:cNvCxnSpPr>
            <a:stCxn id="16" idx="3"/>
            <a:endCxn id="19" idx="1"/>
          </p:cNvCxnSpPr>
          <p:nvPr/>
        </p:nvCxnSpPr>
        <p:spPr>
          <a:xfrm flipV="1">
            <a:off x="5064811" y="4267145"/>
            <a:ext cx="314467" cy="288032"/>
          </a:xfrm>
          <a:prstGeom prst="bentConnector3">
            <a:avLst>
              <a:gd name="adj1" fmla="val 50000"/>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angular 27"/>
          <p:cNvCxnSpPr>
            <a:stCxn id="12" idx="2"/>
            <a:endCxn id="16" idx="0"/>
          </p:cNvCxnSpPr>
          <p:nvPr/>
        </p:nvCxnSpPr>
        <p:spPr>
          <a:xfrm rot="5400000">
            <a:off x="4887577" y="3227196"/>
            <a:ext cx="668936" cy="1359818"/>
          </a:xfrm>
          <a:prstGeom prst="bentConnector3">
            <a:avLst>
              <a:gd name="adj1" fmla="val 50000"/>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angular 28"/>
          <p:cNvCxnSpPr>
            <a:stCxn id="19" idx="3"/>
            <a:endCxn id="15" idx="0"/>
          </p:cNvCxnSpPr>
          <p:nvPr/>
        </p:nvCxnSpPr>
        <p:spPr>
          <a:xfrm flipV="1">
            <a:off x="6424628" y="4012818"/>
            <a:ext cx="925820" cy="254327"/>
          </a:xfrm>
          <a:prstGeom prst="bentConnector4">
            <a:avLst>
              <a:gd name="adj1" fmla="val 21772"/>
              <a:gd name="adj2" fmla="val 213192"/>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Flecha arriba y abajo 30"/>
          <p:cNvSpPr/>
          <p:nvPr/>
        </p:nvSpPr>
        <p:spPr>
          <a:xfrm>
            <a:off x="4416771" y="1452984"/>
            <a:ext cx="310455" cy="648072"/>
          </a:xfrm>
          <a:prstGeom prst="upDown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32" name="CuadroTexto 31"/>
          <p:cNvSpPr txBox="1"/>
          <p:nvPr/>
        </p:nvSpPr>
        <p:spPr>
          <a:xfrm>
            <a:off x="5064811" y="1600731"/>
            <a:ext cx="3429222" cy="246221"/>
          </a:xfrm>
          <a:prstGeom prst="rect">
            <a:avLst/>
          </a:prstGeom>
          <a:noFill/>
        </p:spPr>
        <p:txBody>
          <a:bodyPr wrap="square" lIns="0" tIns="0" rIns="0" bIns="0" rtlCol="0">
            <a:spAutoFit/>
          </a:bodyPr>
          <a:lstStyle/>
          <a:p>
            <a:r>
              <a:rPr lang="es-PE" sz="1600" b="1" dirty="0">
                <a:latin typeface="Calibri" charset="0"/>
                <a:ea typeface="Calibri" charset="0"/>
                <a:cs typeface="Calibri" charset="0"/>
              </a:rPr>
              <a:t>Interrelación Objetivos - Procesos</a:t>
            </a:r>
          </a:p>
        </p:txBody>
      </p:sp>
      <p:sp>
        <p:nvSpPr>
          <p:cNvPr id="33" name="Rectángulo 32"/>
          <p:cNvSpPr/>
          <p:nvPr/>
        </p:nvSpPr>
        <p:spPr>
          <a:xfrm>
            <a:off x="1008063" y="2198870"/>
            <a:ext cx="7127872" cy="2991140"/>
          </a:xfrm>
          <a:prstGeom prst="rect">
            <a:avLst/>
          </a:prstGeom>
          <a:noFill/>
          <a:ln w="28575">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3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GESTIÓN BASADA EN PROCESOS</a:t>
            </a:r>
          </a:p>
        </p:txBody>
      </p:sp>
    </p:spTree>
    <p:extLst>
      <p:ext uri="{BB962C8B-B14F-4D97-AF65-F5344CB8AC3E}">
        <p14:creationId xmlns:p14="http://schemas.microsoft.com/office/powerpoint/2010/main" val="657057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5993558" cy="1025409"/>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PASOS PARA ADOPTAR UN </a:t>
            </a:r>
            <a:r>
              <a:rPr lang="es-PE" sz="2800" b="1" dirty="0">
                <a:solidFill>
                  <a:schemeClr val="bg1"/>
                </a:solidFill>
                <a:latin typeface="Graphik Regular" charset="0"/>
                <a:ea typeface="Graphik Regular" charset="0"/>
                <a:cs typeface="Graphik Regular" charset="0"/>
              </a:rPr>
              <a:t>ENFOQUE</a:t>
            </a:r>
            <a:r>
              <a:rPr lang="es-PE" sz="2800" dirty="0">
                <a:solidFill>
                  <a:schemeClr val="bg1"/>
                </a:solidFill>
                <a:latin typeface="Graphik Regular" charset="0"/>
                <a:ea typeface="Graphik Regular" charset="0"/>
                <a:cs typeface="Graphik Regular" charset="0"/>
              </a:rPr>
              <a:t> </a:t>
            </a:r>
            <a:r>
              <a:rPr lang="es-PE" sz="2800" b="1" dirty="0">
                <a:solidFill>
                  <a:schemeClr val="bg1"/>
                </a:solidFill>
                <a:latin typeface="Graphik Regular" charset="0"/>
                <a:ea typeface="Graphik Regular" charset="0"/>
                <a:cs typeface="Graphik Regular" charset="0"/>
              </a:rPr>
              <a:t>BASADO EN PROCESOS</a:t>
            </a:r>
            <a:endParaRPr lang="es-PE" sz="2800" b="1" dirty="0">
              <a:solidFill>
                <a:schemeClr val="bg1"/>
              </a:solidFill>
              <a:latin typeface="Graphik Bold" charset="0"/>
              <a:ea typeface="Graphik Bold" charset="0"/>
              <a:cs typeface="Graphik Bold" charset="0"/>
            </a:endParaRPr>
          </a:p>
          <a:p>
            <a:pPr>
              <a:lnSpc>
                <a:spcPct val="110000"/>
              </a:lnSpc>
              <a:defRPr/>
            </a:pPr>
            <a:endParaRPr lang="es-ES" sz="1600" dirty="0">
              <a:solidFill>
                <a:schemeClr val="bg1"/>
              </a:solidFill>
              <a:cs typeface="Calibri"/>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1618684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238195" y="386269"/>
            <a:ext cx="7898947" cy="246221"/>
          </a:xfrm>
          <a:prstGeom prst="rect">
            <a:avLst/>
          </a:prstGeom>
        </p:spPr>
        <p:txBody>
          <a:bodyPr wrap="square" lIns="0" tIns="0" rIns="0" bIns="0">
            <a:spAutoFit/>
          </a:bodyPr>
          <a:lstStyle/>
          <a:p>
            <a:pPr lvl="0"/>
            <a:r>
              <a:rPr lang="es-ES" sz="1600" b="1" dirty="0">
                <a:latin typeface="Calibri" charset="0"/>
                <a:ea typeface="Calibri" charset="0"/>
                <a:cs typeface="Calibri" charset="0"/>
              </a:rPr>
              <a:t>CÓMO ENFOCAR A PROCESOS UN SISTEMA DE GESTIÓN:</a:t>
            </a:r>
            <a:endParaRPr lang="es-ES" sz="1600" dirty="0">
              <a:latin typeface="Calibri" charset="0"/>
              <a:ea typeface="Calibri" charset="0"/>
              <a:cs typeface="Calibri" charset="0"/>
            </a:endParaRPr>
          </a:p>
        </p:txBody>
      </p:sp>
      <p:sp>
        <p:nvSpPr>
          <p:cNvPr id="8" name="Rectangle 5"/>
          <p:cNvSpPr/>
          <p:nvPr/>
        </p:nvSpPr>
        <p:spPr>
          <a:xfrm>
            <a:off x="238195" y="99144"/>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GESTIÓN BASADA EN PROCESOS</a:t>
            </a:r>
          </a:p>
        </p:txBody>
      </p:sp>
      <p:graphicFrame>
        <p:nvGraphicFramePr>
          <p:cNvPr id="2" name="Diagrama 1">
            <a:extLst>
              <a:ext uri="{FF2B5EF4-FFF2-40B4-BE49-F238E27FC236}">
                <a16:creationId xmlns:a16="http://schemas.microsoft.com/office/drawing/2014/main" id="{DCC3C93F-1D1F-40EF-88DD-BA0734512E59}"/>
              </a:ext>
            </a:extLst>
          </p:cNvPr>
          <p:cNvGraphicFramePr/>
          <p:nvPr>
            <p:extLst>
              <p:ext uri="{D42A27DB-BD31-4B8C-83A1-F6EECF244321}">
                <p14:modId xmlns:p14="http://schemas.microsoft.com/office/powerpoint/2010/main" val="804863955"/>
              </p:ext>
            </p:extLst>
          </p:nvPr>
        </p:nvGraphicFramePr>
        <p:xfrm>
          <a:off x="1523999" y="825499"/>
          <a:ext cx="6493565" cy="4316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ángulo 4">
            <a:extLst>
              <a:ext uri="{FF2B5EF4-FFF2-40B4-BE49-F238E27FC236}">
                <a16:creationId xmlns:a16="http://schemas.microsoft.com/office/drawing/2014/main" id="{A9BE672E-2FA4-49D8-8A3C-F73C244B6216}"/>
              </a:ext>
            </a:extLst>
          </p:cNvPr>
          <p:cNvSpPr/>
          <p:nvPr/>
        </p:nvSpPr>
        <p:spPr>
          <a:xfrm>
            <a:off x="1152939" y="781116"/>
            <a:ext cx="6042991" cy="1087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165035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3" cstate="print">
            <a:extLst>
              <a:ext uri="{28A0092B-C50C-407E-A947-70E740481C1C}">
                <a14:useLocalDpi xmlns:a14="http://schemas.microsoft.com/office/drawing/2010/main" val="0"/>
              </a:ext>
            </a:extLst>
          </a:blip>
          <a:srcRect l="6039" t="7208" r="6954" b="7788"/>
          <a:stretch/>
        </p:blipFill>
        <p:spPr>
          <a:xfrm>
            <a:off x="2308881" y="1919557"/>
            <a:ext cx="4526237" cy="3163720"/>
          </a:xfrm>
          <a:prstGeom prst="rect">
            <a:avLst/>
          </a:prstGeom>
        </p:spPr>
      </p:pic>
      <p:sp>
        <p:nvSpPr>
          <p:cNvPr id="3" name="Rectángulo 2"/>
          <p:cNvSpPr/>
          <p:nvPr/>
        </p:nvSpPr>
        <p:spPr>
          <a:xfrm>
            <a:off x="507634" y="917209"/>
            <a:ext cx="7898947" cy="738664"/>
          </a:xfrm>
          <a:prstGeom prst="rect">
            <a:avLst/>
          </a:prstGeom>
        </p:spPr>
        <p:txBody>
          <a:bodyPr wrap="square" lIns="0" tIns="0" rIns="0" bIns="0">
            <a:spAutoFit/>
          </a:bodyPr>
          <a:lstStyle/>
          <a:p>
            <a:pPr lvl="0"/>
            <a:r>
              <a:rPr lang="es-ES" sz="1600" dirty="0">
                <a:latin typeface="Calibri" charset="0"/>
                <a:ea typeface="Calibri" charset="0"/>
                <a:cs typeface="Calibri" charset="0"/>
              </a:rPr>
              <a:t>El primer paso para adoptar un enfoque basado en procesos, en el ámbito de un sistema de gestión, es reflexionar sobre cuáles son los procesos que deben configurar el sistema, es decir, qué procesos deben aparecer como parte de la estructura de procesos del sistema.</a:t>
            </a:r>
            <a:endParaRPr lang="es-PE" sz="1600" dirty="0">
              <a:latin typeface="Calibri" charset="0"/>
              <a:ea typeface="Calibri" charset="0"/>
              <a:cs typeface="Calibri" charset="0"/>
            </a:endParaRPr>
          </a:p>
        </p:txBody>
      </p:sp>
      <p:pic>
        <p:nvPicPr>
          <p:cNvPr id="4" name="Imagen 3"/>
          <p:cNvPicPr>
            <a:picLocks noChangeAspect="1"/>
          </p:cNvPicPr>
          <p:nvPr/>
        </p:nvPicPr>
        <p:blipFill>
          <a:blip r:embed="rId4"/>
          <a:stretch>
            <a:fillRect/>
          </a:stretch>
        </p:blipFill>
        <p:spPr>
          <a:xfrm>
            <a:off x="5766464" y="2597750"/>
            <a:ext cx="2137308" cy="2636238"/>
          </a:xfrm>
          <a:prstGeom prst="rect">
            <a:avLst/>
          </a:prstGeom>
        </p:spPr>
      </p:pic>
      <p:sp>
        <p:nvSpPr>
          <p:cNvPr id="7" name="CuadroTexto 6">
            <a:extLst>
              <a:ext uri="{FF2B5EF4-FFF2-40B4-BE49-F238E27FC236}">
                <a16:creationId xmlns:a16="http://schemas.microsoft.com/office/drawing/2014/main" id="{AFC3A54D-7D76-4546-B7CA-4E749FBC9967}"/>
              </a:ext>
            </a:extLst>
          </p:cNvPr>
          <p:cNvSpPr txBox="1"/>
          <p:nvPr/>
        </p:nvSpPr>
        <p:spPr>
          <a:xfrm>
            <a:off x="3072993" y="3044187"/>
            <a:ext cx="2998014" cy="707886"/>
          </a:xfrm>
          <a:prstGeom prst="rect">
            <a:avLst/>
          </a:prstGeom>
          <a:noFill/>
        </p:spPr>
        <p:txBody>
          <a:bodyPr wrap="square" rtlCol="0">
            <a:spAutoFit/>
          </a:bodyPr>
          <a:lstStyle/>
          <a:p>
            <a:pPr algn="ctr"/>
            <a:r>
              <a:rPr lang="es-ES" sz="2000" b="1" dirty="0">
                <a:solidFill>
                  <a:schemeClr val="bg1"/>
                </a:solidFill>
                <a:latin typeface="Calibri" charset="0"/>
                <a:ea typeface="Calibri" charset="0"/>
                <a:cs typeface="Calibri" charset="0"/>
              </a:rPr>
              <a:t>¿Qué procesos hay en mi sistema de gestión?</a:t>
            </a:r>
            <a:endParaRPr lang="es-PE" sz="2000" b="1" dirty="0">
              <a:solidFill>
                <a:schemeClr val="bg1"/>
              </a:solidFill>
              <a:latin typeface="Calibri" charset="0"/>
              <a:ea typeface="Calibri" charset="0"/>
              <a:cs typeface="Calibri" charset="0"/>
            </a:endParaRPr>
          </a:p>
        </p:txBody>
      </p:sp>
      <p:sp>
        <p:nvSpPr>
          <p:cNvPr id="8" name="Rectangle 5"/>
          <p:cNvSpPr/>
          <p:nvPr/>
        </p:nvSpPr>
        <p:spPr>
          <a:xfrm>
            <a:off x="185186" y="125648"/>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GESTIÓN BASADA EN PROCESOS</a:t>
            </a:r>
            <a:endParaRPr lang="es-PE" sz="1000" dirty="0">
              <a:solidFill>
                <a:schemeClr val="bg1">
                  <a:lumMod val="65000"/>
                </a:schemeClr>
              </a:solidFill>
              <a:latin typeface="Calibri" charset="0"/>
              <a:ea typeface="Calibri" charset="0"/>
              <a:cs typeface="Calibri" charset="0"/>
            </a:endParaRPr>
          </a:p>
        </p:txBody>
      </p:sp>
      <p:sp>
        <p:nvSpPr>
          <p:cNvPr id="9" name="Rectángulo 8">
            <a:extLst>
              <a:ext uri="{FF2B5EF4-FFF2-40B4-BE49-F238E27FC236}">
                <a16:creationId xmlns:a16="http://schemas.microsoft.com/office/drawing/2014/main" id="{DD7700AA-C98A-46E7-A271-5A1C03DBCC1C}"/>
              </a:ext>
            </a:extLst>
          </p:cNvPr>
          <p:cNvSpPr/>
          <p:nvPr/>
        </p:nvSpPr>
        <p:spPr>
          <a:xfrm>
            <a:off x="507634" y="570880"/>
            <a:ext cx="7898947" cy="246221"/>
          </a:xfrm>
          <a:prstGeom prst="rect">
            <a:avLst/>
          </a:prstGeom>
        </p:spPr>
        <p:txBody>
          <a:bodyPr wrap="square" lIns="0" tIns="0" rIns="0" bIns="0">
            <a:spAutoFit/>
          </a:bodyPr>
          <a:lstStyle/>
          <a:p>
            <a:pPr lvl="0"/>
            <a:r>
              <a:rPr lang="es-ES" sz="1600" b="1" dirty="0">
                <a:latin typeface="Calibri" charset="0"/>
                <a:ea typeface="Calibri" charset="0"/>
                <a:cs typeface="Calibri" charset="0"/>
              </a:rPr>
              <a:t>IDENTIFICACIÓN Y SECUENCIA DE LOS PROCESOS:</a:t>
            </a:r>
            <a:endParaRPr lang="es-ES" sz="1600" dirty="0">
              <a:latin typeface="Calibri" charset="0"/>
              <a:ea typeface="Calibri" charset="0"/>
              <a:cs typeface="Calibri" charset="0"/>
            </a:endParaRPr>
          </a:p>
        </p:txBody>
      </p:sp>
    </p:spTree>
    <p:extLst>
      <p:ext uri="{BB962C8B-B14F-4D97-AF65-F5344CB8AC3E}">
        <p14:creationId xmlns:p14="http://schemas.microsoft.com/office/powerpoint/2010/main" val="1500319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507634" y="917209"/>
            <a:ext cx="7898947" cy="738664"/>
          </a:xfrm>
          <a:prstGeom prst="rect">
            <a:avLst/>
          </a:prstGeom>
        </p:spPr>
        <p:txBody>
          <a:bodyPr wrap="square" lIns="0" tIns="0" rIns="0" bIns="0">
            <a:spAutoFit/>
          </a:bodyPr>
          <a:lstStyle/>
          <a:p>
            <a:pPr marL="180975" lvl="0" indent="-180975">
              <a:buFont typeface="Arial" charset="0"/>
              <a:buChar char="•"/>
            </a:pPr>
            <a:r>
              <a:rPr lang="es-ES" sz="1600" dirty="0">
                <a:latin typeface="Calibri" charset="0"/>
                <a:ea typeface="Calibri" charset="0"/>
                <a:cs typeface="Calibri" charset="0"/>
              </a:rPr>
              <a:t>Dado que los procesos ya existen en una organización, habría que plantearse, cuales procesos son lo suficientemente significativos como para formar parte de la estructura de procesos y con qué nivel de detalle.</a:t>
            </a:r>
            <a:endParaRPr lang="es-PE" sz="1600" dirty="0">
              <a:latin typeface="Calibri" charset="0"/>
              <a:ea typeface="Calibri" charset="0"/>
              <a:cs typeface="Calibri" charset="0"/>
            </a:endParaRPr>
          </a:p>
        </p:txBody>
      </p:sp>
      <p:cxnSp>
        <p:nvCxnSpPr>
          <p:cNvPr id="4" name="Conector recto 3"/>
          <p:cNvCxnSpPr/>
          <p:nvPr/>
        </p:nvCxnSpPr>
        <p:spPr>
          <a:xfrm flipH="1">
            <a:off x="2563148" y="2236350"/>
            <a:ext cx="5410" cy="2375331"/>
          </a:xfrm>
          <a:prstGeom prst="line">
            <a:avLst/>
          </a:prstGeom>
          <a:ln>
            <a:solidFill>
              <a:srgbClr val="714FA0"/>
            </a:solidFill>
          </a:ln>
        </p:spPr>
        <p:style>
          <a:lnRef idx="1">
            <a:schemeClr val="accent1"/>
          </a:lnRef>
          <a:fillRef idx="0">
            <a:schemeClr val="accent1"/>
          </a:fillRef>
          <a:effectRef idx="0">
            <a:schemeClr val="accent1"/>
          </a:effectRef>
          <a:fontRef idx="minor">
            <a:schemeClr val="tx1"/>
          </a:fontRef>
        </p:style>
      </p:cxnSp>
      <p:grpSp>
        <p:nvGrpSpPr>
          <p:cNvPr id="11" name="Agrupar 10"/>
          <p:cNvGrpSpPr/>
          <p:nvPr/>
        </p:nvGrpSpPr>
        <p:grpSpPr>
          <a:xfrm>
            <a:off x="2491977" y="2177434"/>
            <a:ext cx="140792" cy="140258"/>
            <a:chOff x="3427964" y="2244682"/>
            <a:chExt cx="225891" cy="225034"/>
          </a:xfrm>
        </p:grpSpPr>
        <p:sp>
          <p:nvSpPr>
            <p:cNvPr id="12" name="Elipse 11"/>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Elipse 12"/>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4" name="Forma libre 13"/>
          <p:cNvSpPr/>
          <p:nvPr/>
        </p:nvSpPr>
        <p:spPr>
          <a:xfrm>
            <a:off x="2933700" y="1942306"/>
            <a:ext cx="5257820" cy="2885333"/>
          </a:xfrm>
          <a:custGeom>
            <a:avLst/>
            <a:gdLst>
              <a:gd name="connsiteX0" fmla="*/ 0 w 6913423"/>
              <a:gd name="connsiteY0" fmla="*/ 0 h 639960"/>
              <a:gd name="connsiteX1" fmla="*/ 6913423 w 6913423"/>
              <a:gd name="connsiteY1" fmla="*/ 0 h 639960"/>
              <a:gd name="connsiteX2" fmla="*/ 6913423 w 6913423"/>
              <a:gd name="connsiteY2" fmla="*/ 639960 h 639960"/>
              <a:gd name="connsiteX3" fmla="*/ 0 w 6913423"/>
              <a:gd name="connsiteY3" fmla="*/ 639960 h 639960"/>
              <a:gd name="connsiteX4" fmla="*/ 0 w 6913423"/>
              <a:gd name="connsiteY4" fmla="*/ 0 h 639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3423" h="639960">
                <a:moveTo>
                  <a:pt x="0" y="0"/>
                </a:moveTo>
                <a:lnTo>
                  <a:pt x="6913423" y="0"/>
                </a:lnTo>
                <a:lnTo>
                  <a:pt x="6913423" y="639960"/>
                </a:lnTo>
                <a:lnTo>
                  <a:pt x="0" y="6399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1066800">
              <a:lnSpc>
                <a:spcPct val="200000"/>
              </a:lnSpc>
              <a:spcBef>
                <a:spcPct val="0"/>
              </a:spcBef>
              <a:spcAft>
                <a:spcPts val="0"/>
              </a:spcAft>
            </a:pPr>
            <a:r>
              <a:rPr lang="es-ES" sz="1600" b="1" kern="1200" dirty="0">
                <a:latin typeface="Calibri" charset="0"/>
                <a:ea typeface="Calibri" charset="0"/>
                <a:cs typeface="Calibri" charset="0"/>
              </a:rPr>
              <a:t>Influencia en la satisfacción del cliente</a:t>
            </a:r>
          </a:p>
          <a:p>
            <a:pPr defTabSz="1066800">
              <a:lnSpc>
                <a:spcPct val="200000"/>
              </a:lnSpc>
              <a:spcBef>
                <a:spcPct val="0"/>
              </a:spcBef>
              <a:spcAft>
                <a:spcPts val="0"/>
              </a:spcAft>
            </a:pPr>
            <a:r>
              <a:rPr lang="es-ES" sz="1600" b="1" dirty="0">
                <a:latin typeface="Calibri" charset="0"/>
                <a:ea typeface="Calibri" charset="0"/>
                <a:cs typeface="Calibri" charset="0"/>
              </a:rPr>
              <a:t>Los efectos en la calidad del producto/servicio</a:t>
            </a:r>
          </a:p>
          <a:p>
            <a:pPr lvl="0" defTabSz="1066800">
              <a:lnSpc>
                <a:spcPct val="200000"/>
              </a:lnSpc>
              <a:spcBef>
                <a:spcPct val="0"/>
              </a:spcBef>
              <a:spcAft>
                <a:spcPts val="0"/>
              </a:spcAft>
            </a:pPr>
            <a:r>
              <a:rPr lang="es-ES" sz="1600" b="1" dirty="0">
                <a:latin typeface="Calibri" charset="0"/>
                <a:ea typeface="Calibri" charset="0"/>
                <a:cs typeface="Calibri" charset="0"/>
              </a:rPr>
              <a:t>Influencia en la misión y estrategia</a:t>
            </a:r>
            <a:endParaRPr lang="es-PE" sz="1600" b="1" dirty="0">
              <a:latin typeface="Calibri" charset="0"/>
              <a:ea typeface="Calibri" charset="0"/>
              <a:cs typeface="Calibri" charset="0"/>
            </a:endParaRPr>
          </a:p>
          <a:p>
            <a:pPr lvl="0" defTabSz="1066800">
              <a:lnSpc>
                <a:spcPct val="200000"/>
              </a:lnSpc>
              <a:spcBef>
                <a:spcPct val="0"/>
              </a:spcBef>
              <a:spcAft>
                <a:spcPts val="0"/>
              </a:spcAft>
            </a:pPr>
            <a:r>
              <a:rPr lang="es-ES" sz="1600" b="1" dirty="0">
                <a:latin typeface="Calibri" charset="0"/>
                <a:ea typeface="Calibri" charset="0"/>
                <a:cs typeface="Calibri" charset="0"/>
              </a:rPr>
              <a:t>Cumplimiento de requisitos legales o reglamentarios</a:t>
            </a:r>
          </a:p>
          <a:p>
            <a:pPr defTabSz="1066800">
              <a:lnSpc>
                <a:spcPct val="200000"/>
              </a:lnSpc>
              <a:spcBef>
                <a:spcPct val="0"/>
              </a:spcBef>
              <a:spcAft>
                <a:spcPts val="0"/>
              </a:spcAft>
            </a:pPr>
            <a:r>
              <a:rPr lang="es-ES" sz="1600" b="1" dirty="0">
                <a:latin typeface="Calibri" charset="0"/>
                <a:ea typeface="Calibri" charset="0"/>
                <a:cs typeface="Calibri" charset="0"/>
              </a:rPr>
              <a:t>Los riesgos económicos y de insatisfacción</a:t>
            </a:r>
          </a:p>
          <a:p>
            <a:pPr lvl="0" defTabSz="1066800">
              <a:lnSpc>
                <a:spcPct val="200000"/>
              </a:lnSpc>
              <a:spcBef>
                <a:spcPct val="0"/>
              </a:spcBef>
              <a:spcAft>
                <a:spcPts val="0"/>
              </a:spcAft>
            </a:pPr>
            <a:r>
              <a:rPr lang="es-ES" sz="1600" b="1" dirty="0">
                <a:latin typeface="Calibri" charset="0"/>
                <a:ea typeface="Calibri" charset="0"/>
                <a:cs typeface="Calibri" charset="0"/>
              </a:rPr>
              <a:t>Utilización intensiva de recursos</a:t>
            </a:r>
            <a:endParaRPr lang="es-PE" sz="1600" b="1" dirty="0">
              <a:latin typeface="Calibri" charset="0"/>
              <a:ea typeface="Calibri" charset="0"/>
              <a:cs typeface="Calibri" charset="0"/>
            </a:endParaRPr>
          </a:p>
          <a:p>
            <a:pPr defTabSz="1066800">
              <a:lnSpc>
                <a:spcPct val="200000"/>
              </a:lnSpc>
              <a:spcBef>
                <a:spcPct val="0"/>
              </a:spcBef>
              <a:spcAft>
                <a:spcPts val="0"/>
              </a:spcAft>
            </a:pPr>
            <a:endParaRPr lang="es-PE" sz="1600" dirty="0">
              <a:latin typeface="Calibri" charset="0"/>
              <a:ea typeface="Calibri" charset="0"/>
              <a:cs typeface="Calibri" charset="0"/>
            </a:endParaRPr>
          </a:p>
          <a:p>
            <a:pPr lvl="0" defTabSz="1066800">
              <a:lnSpc>
                <a:spcPct val="200000"/>
              </a:lnSpc>
              <a:spcBef>
                <a:spcPct val="0"/>
              </a:spcBef>
              <a:spcAft>
                <a:spcPts val="0"/>
              </a:spcAft>
            </a:pPr>
            <a:endParaRPr lang="es-PE" sz="1600" dirty="0">
              <a:latin typeface="Calibri" charset="0"/>
              <a:ea typeface="Calibri" charset="0"/>
              <a:cs typeface="Calibri" charset="0"/>
            </a:endParaRPr>
          </a:p>
          <a:p>
            <a:pPr defTabSz="1066800">
              <a:lnSpc>
                <a:spcPct val="200000"/>
              </a:lnSpc>
              <a:spcBef>
                <a:spcPct val="0"/>
              </a:spcBef>
              <a:spcAft>
                <a:spcPts val="0"/>
              </a:spcAft>
            </a:pPr>
            <a:endParaRPr lang="es-PE" sz="1600" dirty="0">
              <a:latin typeface="Calibri" charset="0"/>
              <a:ea typeface="Calibri" charset="0"/>
              <a:cs typeface="Calibri" charset="0"/>
            </a:endParaRPr>
          </a:p>
          <a:p>
            <a:pPr lvl="0" algn="l" defTabSz="1066800">
              <a:lnSpc>
                <a:spcPct val="200000"/>
              </a:lnSpc>
              <a:spcBef>
                <a:spcPct val="0"/>
              </a:spcBef>
              <a:spcAft>
                <a:spcPts val="0"/>
              </a:spcAft>
            </a:pPr>
            <a:endParaRPr lang="es-PE" sz="1600" kern="1200" dirty="0">
              <a:latin typeface="Calibri" charset="0"/>
              <a:ea typeface="Calibri" charset="0"/>
              <a:cs typeface="Calibri" charset="0"/>
            </a:endParaRPr>
          </a:p>
        </p:txBody>
      </p:sp>
      <p:sp>
        <p:nvSpPr>
          <p:cNvPr id="25" name="Forma libre 24"/>
          <p:cNvSpPr/>
          <p:nvPr/>
        </p:nvSpPr>
        <p:spPr>
          <a:xfrm>
            <a:off x="508648" y="3146061"/>
            <a:ext cx="1651970" cy="1274525"/>
          </a:xfrm>
          <a:custGeom>
            <a:avLst/>
            <a:gdLst>
              <a:gd name="connsiteX0" fmla="*/ 0 w 1917211"/>
              <a:gd name="connsiteY0" fmla="*/ 0 h 4064000"/>
              <a:gd name="connsiteX1" fmla="*/ 1917211 w 1917211"/>
              <a:gd name="connsiteY1" fmla="*/ 0 h 4064000"/>
              <a:gd name="connsiteX2" fmla="*/ 1917211 w 1917211"/>
              <a:gd name="connsiteY2" fmla="*/ 4064000 h 4064000"/>
              <a:gd name="connsiteX3" fmla="*/ 0 w 1917211"/>
              <a:gd name="connsiteY3" fmla="*/ 4064000 h 4064000"/>
              <a:gd name="connsiteX4" fmla="*/ 0 w 1917211"/>
              <a:gd name="connsiteY4" fmla="*/ 0 h 406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211" h="4064000">
                <a:moveTo>
                  <a:pt x="0" y="0"/>
                </a:moveTo>
                <a:lnTo>
                  <a:pt x="1917211" y="0"/>
                </a:lnTo>
                <a:lnTo>
                  <a:pt x="1917211" y="4064000"/>
                </a:lnTo>
                <a:lnTo>
                  <a:pt x="0" y="4064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defTabSz="1066800">
              <a:lnSpc>
                <a:spcPct val="90000"/>
              </a:lnSpc>
              <a:spcBef>
                <a:spcPct val="0"/>
              </a:spcBef>
              <a:spcAft>
                <a:spcPct val="35000"/>
              </a:spcAft>
            </a:pPr>
            <a:r>
              <a:rPr lang="es-ES" sz="1400" b="1" kern="1200" dirty="0">
                <a:solidFill>
                  <a:srgbClr val="714FA0"/>
                </a:solidFill>
                <a:latin typeface="Calibri" charset="0"/>
                <a:ea typeface="Calibri" charset="0"/>
                <a:cs typeface="Calibri" charset="0"/>
              </a:rPr>
              <a:t>Principales factores para la identificación y selección de los procesos</a:t>
            </a:r>
            <a:endParaRPr lang="es-PE" sz="1400" b="1" kern="1200" dirty="0">
              <a:solidFill>
                <a:srgbClr val="714FA0"/>
              </a:solidFill>
              <a:latin typeface="Calibri" charset="0"/>
              <a:ea typeface="Calibri" charset="0"/>
              <a:cs typeface="Calibri" charset="0"/>
            </a:endParaRPr>
          </a:p>
        </p:txBody>
      </p:sp>
      <p:sp>
        <p:nvSpPr>
          <p:cNvPr id="2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GESTIÓN BASADA EN PROCESOS</a:t>
            </a:r>
            <a:endParaRPr lang="es-PE" sz="1000" dirty="0">
              <a:solidFill>
                <a:schemeClr val="bg1">
                  <a:lumMod val="65000"/>
                </a:schemeClr>
              </a:solidFill>
              <a:latin typeface="Calibri" charset="0"/>
              <a:ea typeface="Calibri" charset="0"/>
              <a:cs typeface="Calibri" charset="0"/>
            </a:endParaRPr>
          </a:p>
        </p:txBody>
      </p:sp>
      <p:grpSp>
        <p:nvGrpSpPr>
          <p:cNvPr id="27" name="Agrupar 26"/>
          <p:cNvGrpSpPr/>
          <p:nvPr/>
        </p:nvGrpSpPr>
        <p:grpSpPr>
          <a:xfrm>
            <a:off x="2491977" y="2656445"/>
            <a:ext cx="140792" cy="140258"/>
            <a:chOff x="3427964" y="2244682"/>
            <a:chExt cx="225891" cy="225034"/>
          </a:xfrm>
        </p:grpSpPr>
        <p:sp>
          <p:nvSpPr>
            <p:cNvPr id="28" name="Elipse 27"/>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Elipse 28"/>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30" name="Agrupar 29"/>
          <p:cNvGrpSpPr/>
          <p:nvPr/>
        </p:nvGrpSpPr>
        <p:grpSpPr>
          <a:xfrm>
            <a:off x="2491977" y="3148570"/>
            <a:ext cx="140792" cy="140258"/>
            <a:chOff x="3427964" y="2244682"/>
            <a:chExt cx="225891" cy="225034"/>
          </a:xfrm>
        </p:grpSpPr>
        <p:sp>
          <p:nvSpPr>
            <p:cNvPr id="31" name="Elipse 30"/>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2" name="Elipse 31"/>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33" name="Agrupar 32"/>
          <p:cNvGrpSpPr/>
          <p:nvPr/>
        </p:nvGrpSpPr>
        <p:grpSpPr>
          <a:xfrm>
            <a:off x="2491977" y="3640695"/>
            <a:ext cx="140792" cy="140258"/>
            <a:chOff x="3427964" y="2244682"/>
            <a:chExt cx="225891" cy="225034"/>
          </a:xfrm>
        </p:grpSpPr>
        <p:sp>
          <p:nvSpPr>
            <p:cNvPr id="34" name="Elipse 33"/>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5" name="Elipse 34"/>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36" name="Agrupar 35"/>
          <p:cNvGrpSpPr/>
          <p:nvPr/>
        </p:nvGrpSpPr>
        <p:grpSpPr>
          <a:xfrm>
            <a:off x="2491977" y="4114223"/>
            <a:ext cx="140792" cy="140258"/>
            <a:chOff x="3427964" y="2244682"/>
            <a:chExt cx="225891" cy="225034"/>
          </a:xfrm>
        </p:grpSpPr>
        <p:sp>
          <p:nvSpPr>
            <p:cNvPr id="37" name="Elipse 36"/>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8" name="Elipse 37"/>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39" name="Agrupar 38"/>
          <p:cNvGrpSpPr/>
          <p:nvPr/>
        </p:nvGrpSpPr>
        <p:grpSpPr>
          <a:xfrm>
            <a:off x="2491977" y="4608506"/>
            <a:ext cx="140792" cy="140258"/>
            <a:chOff x="3427964" y="2244682"/>
            <a:chExt cx="225891" cy="225034"/>
          </a:xfrm>
        </p:grpSpPr>
        <p:sp>
          <p:nvSpPr>
            <p:cNvPr id="40" name="Elipse 39"/>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1" name="Elipse 40"/>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363315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GESTIÓN BASADA EN PROCESOS</a:t>
            </a:r>
            <a:endParaRPr lang="es-PE" sz="1000" dirty="0">
              <a:solidFill>
                <a:schemeClr val="bg1">
                  <a:lumMod val="65000"/>
                </a:schemeClr>
              </a:solidFill>
              <a:latin typeface="Calibri" charset="0"/>
              <a:ea typeface="Calibri" charset="0"/>
              <a:cs typeface="Calibri" charset="0"/>
            </a:endParaRPr>
          </a:p>
        </p:txBody>
      </p:sp>
      <p:sp>
        <p:nvSpPr>
          <p:cNvPr id="2" name="Rectángulo 1">
            <a:extLst>
              <a:ext uri="{FF2B5EF4-FFF2-40B4-BE49-F238E27FC236}">
                <a16:creationId xmlns:a16="http://schemas.microsoft.com/office/drawing/2014/main" id="{5DCFF1F4-4BF8-4506-92B1-A7DB483AE7D4}"/>
              </a:ext>
            </a:extLst>
          </p:cNvPr>
          <p:cNvSpPr/>
          <p:nvPr/>
        </p:nvSpPr>
        <p:spPr>
          <a:xfrm>
            <a:off x="267345" y="651239"/>
            <a:ext cx="8361335" cy="341632"/>
          </a:xfrm>
          <a:prstGeom prst="rect">
            <a:avLst/>
          </a:prstGeom>
        </p:spPr>
        <p:txBody>
          <a:bodyPr wrap="square">
            <a:spAutoFit/>
          </a:bodyPr>
          <a:lstStyle/>
          <a:p>
            <a:pPr lvl="0" defTabSz="1066800">
              <a:lnSpc>
                <a:spcPct val="90000"/>
              </a:lnSpc>
              <a:spcAft>
                <a:spcPct val="35000"/>
              </a:spcAft>
            </a:pPr>
            <a:r>
              <a:rPr lang="es-ES" b="1" dirty="0">
                <a:solidFill>
                  <a:srgbClr val="714FA0"/>
                </a:solidFill>
                <a:latin typeface="Calibri" charset="0"/>
                <a:ea typeface="Calibri" charset="0"/>
                <a:cs typeface="Calibri" charset="0"/>
              </a:rPr>
              <a:t>Principales factores para la identificación y selección de los procesos</a:t>
            </a:r>
            <a:endParaRPr lang="es-PE" b="1" dirty="0">
              <a:solidFill>
                <a:srgbClr val="714FA0"/>
              </a:solidFill>
              <a:latin typeface="Calibri" charset="0"/>
              <a:ea typeface="Calibri" charset="0"/>
              <a:cs typeface="Calibri" charset="0"/>
            </a:endParaRPr>
          </a:p>
        </p:txBody>
      </p:sp>
      <p:graphicFrame>
        <p:nvGraphicFramePr>
          <p:cNvPr id="5" name="Diagrama 4">
            <a:extLst>
              <a:ext uri="{FF2B5EF4-FFF2-40B4-BE49-F238E27FC236}">
                <a16:creationId xmlns:a16="http://schemas.microsoft.com/office/drawing/2014/main" id="{381304E7-C801-4C22-8711-B622641F553B}"/>
              </a:ext>
            </a:extLst>
          </p:cNvPr>
          <p:cNvGraphicFramePr/>
          <p:nvPr>
            <p:extLst>
              <p:ext uri="{D42A27DB-BD31-4B8C-83A1-F6EECF244321}">
                <p14:modId xmlns:p14="http://schemas.microsoft.com/office/powerpoint/2010/main" val="1858627076"/>
              </p:ext>
            </p:extLst>
          </p:nvPr>
        </p:nvGraphicFramePr>
        <p:xfrm>
          <a:off x="267345" y="1109467"/>
          <a:ext cx="8659679"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3252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GESTIÓN BASADA EN PROCESOS</a:t>
            </a:r>
            <a:endParaRPr lang="es-PE" sz="1000" dirty="0">
              <a:solidFill>
                <a:schemeClr val="bg1">
                  <a:lumMod val="65000"/>
                </a:schemeClr>
              </a:solidFill>
              <a:latin typeface="Calibri" charset="0"/>
              <a:ea typeface="Calibri" charset="0"/>
              <a:cs typeface="Calibri" charset="0"/>
            </a:endParaRPr>
          </a:p>
        </p:txBody>
      </p:sp>
      <p:sp>
        <p:nvSpPr>
          <p:cNvPr id="2" name="Rectángulo 1">
            <a:extLst>
              <a:ext uri="{FF2B5EF4-FFF2-40B4-BE49-F238E27FC236}">
                <a16:creationId xmlns:a16="http://schemas.microsoft.com/office/drawing/2014/main" id="{5DCFF1F4-4BF8-4506-92B1-A7DB483AE7D4}"/>
              </a:ext>
            </a:extLst>
          </p:cNvPr>
          <p:cNvSpPr/>
          <p:nvPr/>
        </p:nvSpPr>
        <p:spPr>
          <a:xfrm>
            <a:off x="267345" y="651239"/>
            <a:ext cx="8361335" cy="341632"/>
          </a:xfrm>
          <a:prstGeom prst="rect">
            <a:avLst/>
          </a:prstGeom>
        </p:spPr>
        <p:txBody>
          <a:bodyPr wrap="square">
            <a:spAutoFit/>
          </a:bodyPr>
          <a:lstStyle/>
          <a:p>
            <a:pPr lvl="0" defTabSz="1066800">
              <a:lnSpc>
                <a:spcPct val="90000"/>
              </a:lnSpc>
              <a:spcAft>
                <a:spcPct val="35000"/>
              </a:spcAft>
            </a:pPr>
            <a:r>
              <a:rPr lang="es-ES" b="1" dirty="0">
                <a:solidFill>
                  <a:srgbClr val="714FA0"/>
                </a:solidFill>
                <a:latin typeface="Calibri" charset="0"/>
                <a:ea typeface="Calibri" charset="0"/>
                <a:cs typeface="Calibri" charset="0"/>
              </a:rPr>
              <a:t>Principales factores para la identificación y selección de los procesos</a:t>
            </a:r>
            <a:endParaRPr lang="es-PE" b="1" dirty="0">
              <a:solidFill>
                <a:srgbClr val="714FA0"/>
              </a:solidFill>
              <a:latin typeface="Calibri" charset="0"/>
              <a:ea typeface="Calibri" charset="0"/>
              <a:cs typeface="Calibri" charset="0"/>
            </a:endParaRPr>
          </a:p>
        </p:txBody>
      </p:sp>
      <p:graphicFrame>
        <p:nvGraphicFramePr>
          <p:cNvPr id="5" name="Diagrama 4">
            <a:extLst>
              <a:ext uri="{FF2B5EF4-FFF2-40B4-BE49-F238E27FC236}">
                <a16:creationId xmlns:a16="http://schemas.microsoft.com/office/drawing/2014/main" id="{381304E7-C801-4C22-8711-B622641F553B}"/>
              </a:ext>
            </a:extLst>
          </p:cNvPr>
          <p:cNvGraphicFramePr/>
          <p:nvPr>
            <p:extLst>
              <p:ext uri="{D42A27DB-BD31-4B8C-83A1-F6EECF244321}">
                <p14:modId xmlns:p14="http://schemas.microsoft.com/office/powerpoint/2010/main" val="3646473675"/>
              </p:ext>
            </p:extLst>
          </p:nvPr>
        </p:nvGraphicFramePr>
        <p:xfrm>
          <a:off x="267345" y="1109467"/>
          <a:ext cx="8659679"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9985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1"/>
            <a:ext cx="9144000" cy="5715000"/>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946969"/>
            <a:ext cx="2072213" cy="3898064"/>
          </a:xfrm>
          <a:prstGeom prst="rect">
            <a:avLst/>
          </a:prstGeom>
        </p:spPr>
      </p:pic>
      <p:sp>
        <p:nvSpPr>
          <p:cNvPr id="6" name="Rectángulo 5"/>
          <p:cNvSpPr/>
          <p:nvPr/>
        </p:nvSpPr>
        <p:spPr>
          <a:xfrm>
            <a:off x="149817" y="3724759"/>
            <a:ext cx="1037633" cy="1069383"/>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uadroTexto 3"/>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INTRODUCCIÓN</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5" name="Imagen 4"/>
          <p:cNvPicPr>
            <a:picLocks noChangeAspect="1"/>
          </p:cNvPicPr>
          <p:nvPr/>
        </p:nvPicPr>
        <p:blipFill>
          <a:blip r:embed="rId3"/>
          <a:stretch>
            <a:fillRect/>
          </a:stretch>
        </p:blipFill>
        <p:spPr>
          <a:xfrm>
            <a:off x="2538613" y="2211377"/>
            <a:ext cx="202176" cy="208211"/>
          </a:xfrm>
          <a:prstGeom prst="rect">
            <a:avLst/>
          </a:prstGeom>
        </p:spPr>
      </p:pic>
      <p:pic>
        <p:nvPicPr>
          <p:cNvPr id="8" name="Imagen 7">
            <a:extLst>
              <a:ext uri="{FF2B5EF4-FFF2-40B4-BE49-F238E27FC236}">
                <a16:creationId xmlns:a16="http://schemas.microsoft.com/office/drawing/2014/main" id="{2CD7628C-6304-5D4B-BA7D-591238143DE2}"/>
              </a:ext>
            </a:extLst>
          </p:cNvPr>
          <p:cNvPicPr>
            <a:picLocks noChangeAspect="1"/>
          </p:cNvPicPr>
          <p:nvPr/>
        </p:nvPicPr>
        <p:blipFill>
          <a:blip r:embed="rId3"/>
          <a:stretch>
            <a:fillRect/>
          </a:stretch>
        </p:blipFill>
        <p:spPr>
          <a:xfrm>
            <a:off x="2528619" y="2194222"/>
            <a:ext cx="202176" cy="208211"/>
          </a:xfrm>
          <a:prstGeom prst="rect">
            <a:avLst/>
          </a:prstGeom>
        </p:spPr>
      </p:pic>
      <p:pic>
        <p:nvPicPr>
          <p:cNvPr id="3" name="Imagen 2"/>
          <p:cNvPicPr>
            <a:picLocks noChangeAspect="1"/>
          </p:cNvPicPr>
          <p:nvPr/>
        </p:nvPicPr>
        <p:blipFill>
          <a:blip r:embed="rId4">
            <a:alphaModFix amt="16000"/>
          </a:blip>
          <a:stretch>
            <a:fillRect/>
          </a:stretch>
        </p:blipFill>
        <p:spPr>
          <a:xfrm>
            <a:off x="334433" y="3817749"/>
            <a:ext cx="809264" cy="809264"/>
          </a:xfrm>
          <a:prstGeom prst="rect">
            <a:avLst/>
          </a:prstGeom>
        </p:spPr>
      </p:pic>
    </p:spTree>
    <p:extLst>
      <p:ext uri="{BB962C8B-B14F-4D97-AF65-F5344CB8AC3E}">
        <p14:creationId xmlns:p14="http://schemas.microsoft.com/office/powerpoint/2010/main" val="1941559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
          <p:cNvSpPr/>
          <p:nvPr/>
        </p:nvSpPr>
        <p:spPr>
          <a:xfrm>
            <a:off x="172162" y="131219"/>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GESTIÓN BASADA EN PROCESOS</a:t>
            </a:r>
          </a:p>
        </p:txBody>
      </p:sp>
      <p:pic>
        <p:nvPicPr>
          <p:cNvPr id="2" name="Imagen 1">
            <a:extLst>
              <a:ext uri="{FF2B5EF4-FFF2-40B4-BE49-F238E27FC236}">
                <a16:creationId xmlns:a16="http://schemas.microsoft.com/office/drawing/2014/main" id="{FC0CA241-9803-4C4D-BA30-F4871CA24E72}"/>
              </a:ext>
            </a:extLst>
          </p:cNvPr>
          <p:cNvPicPr>
            <a:picLocks noChangeAspect="1"/>
          </p:cNvPicPr>
          <p:nvPr/>
        </p:nvPicPr>
        <p:blipFill>
          <a:blip r:embed="rId3"/>
          <a:stretch>
            <a:fillRect/>
          </a:stretch>
        </p:blipFill>
        <p:spPr>
          <a:xfrm>
            <a:off x="966787" y="470773"/>
            <a:ext cx="7210425" cy="4924425"/>
          </a:xfrm>
          <a:prstGeom prst="rect">
            <a:avLst/>
          </a:prstGeom>
        </p:spPr>
      </p:pic>
      <p:sp>
        <p:nvSpPr>
          <p:cNvPr id="3" name="Rectángulo 2">
            <a:extLst>
              <a:ext uri="{FF2B5EF4-FFF2-40B4-BE49-F238E27FC236}">
                <a16:creationId xmlns:a16="http://schemas.microsoft.com/office/drawing/2014/main" id="{BDF2C470-D966-4E6F-85B9-93B779082FB2}"/>
              </a:ext>
            </a:extLst>
          </p:cNvPr>
          <p:cNvSpPr/>
          <p:nvPr/>
        </p:nvSpPr>
        <p:spPr>
          <a:xfrm>
            <a:off x="2828545" y="190357"/>
            <a:ext cx="3877056" cy="246221"/>
          </a:xfrm>
          <a:prstGeom prst="rect">
            <a:avLst/>
          </a:prstGeom>
        </p:spPr>
        <p:txBody>
          <a:bodyPr wrap="square" lIns="0" tIns="0" rIns="0" bIns="0">
            <a:spAutoFit/>
          </a:bodyPr>
          <a:lstStyle/>
          <a:p>
            <a:pPr lvl="0"/>
            <a:r>
              <a:rPr lang="es-ES" sz="1600" b="1" dirty="0">
                <a:latin typeface="Calibri" charset="0"/>
                <a:ea typeface="Calibri" charset="0"/>
                <a:cs typeface="Calibri" charset="0"/>
              </a:rPr>
              <a:t>MAPA DE PROCESOS – FABRICA DE CERAMICA</a:t>
            </a:r>
            <a:endParaRPr lang="es-ES" sz="1600" dirty="0">
              <a:latin typeface="Calibri" charset="0"/>
              <a:ea typeface="Calibri" charset="0"/>
              <a:cs typeface="Calibri" charset="0"/>
            </a:endParaRPr>
          </a:p>
        </p:txBody>
      </p:sp>
    </p:spTree>
    <p:extLst>
      <p:ext uri="{BB962C8B-B14F-4D97-AF65-F5344CB8AC3E}">
        <p14:creationId xmlns:p14="http://schemas.microsoft.com/office/powerpoint/2010/main" val="3796089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GESTIÓN BASADA EN PROCESOS</a:t>
            </a:r>
            <a:endParaRPr lang="es-PE" sz="1000" dirty="0">
              <a:solidFill>
                <a:schemeClr val="bg1">
                  <a:lumMod val="65000"/>
                </a:schemeClr>
              </a:solidFill>
              <a:latin typeface="Calibri" charset="0"/>
              <a:ea typeface="Calibri" charset="0"/>
              <a:cs typeface="Calibri" charset="0"/>
            </a:endParaRPr>
          </a:p>
        </p:txBody>
      </p:sp>
      <p:sp>
        <p:nvSpPr>
          <p:cNvPr id="4" name="Rectángulo redondeado 3"/>
          <p:cNvSpPr/>
          <p:nvPr/>
        </p:nvSpPr>
        <p:spPr>
          <a:xfrm>
            <a:off x="1362631" y="778995"/>
            <a:ext cx="6615957" cy="2339788"/>
          </a:xfrm>
          <a:prstGeom prst="roundRect">
            <a:avLst>
              <a:gd name="adj" fmla="val 8568"/>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 name="Imagen 4"/>
          <p:cNvPicPr>
            <a:picLocks noChangeAspect="1"/>
          </p:cNvPicPr>
          <p:nvPr/>
        </p:nvPicPr>
        <p:blipFill rotWithShape="1">
          <a:blip r:embed="rId3"/>
          <a:srcRect l="30026" r="24147" b="47890"/>
          <a:stretch/>
        </p:blipFill>
        <p:spPr>
          <a:xfrm>
            <a:off x="1426464" y="535729"/>
            <a:ext cx="546847" cy="920717"/>
          </a:xfrm>
          <a:prstGeom prst="rect">
            <a:avLst/>
          </a:prstGeom>
        </p:spPr>
      </p:pic>
      <p:sp>
        <p:nvSpPr>
          <p:cNvPr id="6" name="object 7"/>
          <p:cNvSpPr txBox="1"/>
          <p:nvPr/>
        </p:nvSpPr>
        <p:spPr>
          <a:xfrm>
            <a:off x="1754368" y="1456446"/>
            <a:ext cx="5963168" cy="1477328"/>
          </a:xfrm>
          <a:prstGeom prst="rect">
            <a:avLst/>
          </a:prstGeom>
        </p:spPr>
        <p:txBody>
          <a:bodyPr vert="horz" wrap="square" lIns="0" tIns="0" rIns="0" bIns="0" rtlCol="0">
            <a:spAutoFit/>
          </a:bodyPr>
          <a:lstStyle/>
          <a:p>
            <a:r>
              <a:rPr lang="es-PE" sz="1600" b="1" dirty="0">
                <a:solidFill>
                  <a:schemeClr val="bg1"/>
                </a:solidFill>
                <a:latin typeface="Calibri" charset="0"/>
                <a:ea typeface="Calibri" charset="0"/>
                <a:cs typeface="Calibri" charset="0"/>
              </a:rPr>
              <a:t>ENFOQUE DE SISTEMA PARA LA GESTIÓN</a:t>
            </a:r>
          </a:p>
          <a:p>
            <a:r>
              <a:rPr lang="es-PE" sz="1600" dirty="0">
                <a:solidFill>
                  <a:schemeClr val="bg1"/>
                </a:solidFill>
                <a:latin typeface="Calibri" charset="0"/>
                <a:ea typeface="Calibri" charset="0"/>
                <a:cs typeface="Calibri" charset="0"/>
              </a:rPr>
              <a:t>“Identificar, entender y gestionar los procesos interrelacionados como un sistema, contribuye a la eficacia y la eficiencia de una organización en el logro de sus objetivos”</a:t>
            </a:r>
          </a:p>
          <a:p>
            <a:endParaRPr lang="es-PE" sz="1600" dirty="0">
              <a:solidFill>
                <a:schemeClr val="bg1"/>
              </a:solidFill>
              <a:latin typeface="Calibri" charset="0"/>
              <a:ea typeface="Calibri" charset="0"/>
              <a:cs typeface="Calibri" charset="0"/>
            </a:endParaRPr>
          </a:p>
          <a:p>
            <a:pPr algn="r"/>
            <a:r>
              <a:rPr lang="es-PE" sz="1400" dirty="0">
                <a:solidFill>
                  <a:schemeClr val="bg1"/>
                </a:solidFill>
                <a:latin typeface="Calibri" charset="0"/>
                <a:ea typeface="Calibri" charset="0"/>
                <a:cs typeface="Calibri" charset="0"/>
              </a:rPr>
              <a:t>ISO 9000:2005</a:t>
            </a:r>
          </a:p>
        </p:txBody>
      </p:sp>
      <p:pic>
        <p:nvPicPr>
          <p:cNvPr id="2" name="Imagen 1">
            <a:extLst>
              <a:ext uri="{FF2B5EF4-FFF2-40B4-BE49-F238E27FC236}">
                <a16:creationId xmlns:a16="http://schemas.microsoft.com/office/drawing/2014/main" id="{B5A4A3D0-304A-4E55-9E16-0455B2F5B578}"/>
              </a:ext>
            </a:extLst>
          </p:cNvPr>
          <p:cNvPicPr>
            <a:picLocks noChangeAspect="1"/>
          </p:cNvPicPr>
          <p:nvPr/>
        </p:nvPicPr>
        <p:blipFill>
          <a:blip r:embed="rId4"/>
          <a:stretch>
            <a:fillRect/>
          </a:stretch>
        </p:blipFill>
        <p:spPr>
          <a:xfrm>
            <a:off x="972374" y="3362049"/>
            <a:ext cx="7419975" cy="1466850"/>
          </a:xfrm>
          <a:prstGeom prst="rect">
            <a:avLst/>
          </a:prstGeom>
        </p:spPr>
      </p:pic>
    </p:spTree>
    <p:extLst>
      <p:ext uri="{BB962C8B-B14F-4D97-AF65-F5344CB8AC3E}">
        <p14:creationId xmlns:p14="http://schemas.microsoft.com/office/powerpoint/2010/main" val="1359514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Imagen 55"/>
          <p:cNvPicPr>
            <a:picLocks noChangeAspect="1"/>
          </p:cNvPicPr>
          <p:nvPr/>
        </p:nvPicPr>
        <p:blipFill>
          <a:blip r:embed="rId3"/>
          <a:stretch>
            <a:fillRect/>
          </a:stretch>
        </p:blipFill>
        <p:spPr>
          <a:xfrm>
            <a:off x="4182207" y="3582475"/>
            <a:ext cx="1636519" cy="1264291"/>
          </a:xfrm>
          <a:prstGeom prst="rect">
            <a:avLst/>
          </a:prstGeom>
          <a:ln w="19050" cap="sq">
            <a:noFill/>
            <a:prstDash val="solid"/>
            <a:miter lim="800000"/>
          </a:ln>
          <a:effectLst/>
        </p:spPr>
      </p:pic>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GESTIÓN BASADA EN PROCESOS</a:t>
            </a:r>
            <a:endParaRPr lang="es-PE" sz="1000" dirty="0">
              <a:solidFill>
                <a:schemeClr val="bg1">
                  <a:lumMod val="65000"/>
                </a:schemeClr>
              </a:solidFill>
              <a:latin typeface="Calibri" charset="0"/>
              <a:ea typeface="Calibri" charset="0"/>
              <a:cs typeface="Calibri" charset="0"/>
            </a:endParaRPr>
          </a:p>
        </p:txBody>
      </p:sp>
      <p:grpSp>
        <p:nvGrpSpPr>
          <p:cNvPr id="7" name="Agrupar 6"/>
          <p:cNvGrpSpPr/>
          <p:nvPr/>
        </p:nvGrpSpPr>
        <p:grpSpPr>
          <a:xfrm>
            <a:off x="1008063" y="912812"/>
            <a:ext cx="1821634" cy="4321175"/>
            <a:chOff x="1008063" y="912813"/>
            <a:chExt cx="1636813" cy="4062312"/>
          </a:xfrm>
          <a:solidFill>
            <a:srgbClr val="00B1C3"/>
          </a:solidFill>
        </p:grpSpPr>
        <p:sp>
          <p:nvSpPr>
            <p:cNvPr id="3" name="Rectángulo redondeado 2"/>
            <p:cNvSpPr/>
            <p:nvPr/>
          </p:nvSpPr>
          <p:spPr>
            <a:xfrm>
              <a:off x="1008063" y="912813"/>
              <a:ext cx="1636813" cy="611187"/>
            </a:xfrm>
            <a:prstGeom prst="roundRect">
              <a:avLst>
                <a:gd name="adj" fmla="val 1349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800100">
                <a:lnSpc>
                  <a:spcPct val="90000"/>
                </a:lnSpc>
                <a:spcAft>
                  <a:spcPts val="0"/>
                </a:spcAft>
              </a:pPr>
              <a:r>
                <a:rPr lang="es-PE" sz="1400" dirty="0">
                  <a:solidFill>
                    <a:schemeClr val="bg1"/>
                  </a:solidFill>
                  <a:latin typeface="Calibri" charset="0"/>
                  <a:ea typeface="Calibri" charset="0"/>
                  <a:cs typeface="Calibri" charset="0"/>
                </a:rPr>
                <a:t>Objetivos Globales</a:t>
              </a:r>
            </a:p>
          </p:txBody>
        </p:sp>
        <p:sp>
          <p:nvSpPr>
            <p:cNvPr id="4" name="Rectángulo redondeado 3"/>
            <p:cNvSpPr/>
            <p:nvPr/>
          </p:nvSpPr>
          <p:spPr>
            <a:xfrm>
              <a:off x="1008063" y="2063188"/>
              <a:ext cx="1636813" cy="611187"/>
            </a:xfrm>
            <a:prstGeom prst="roundRect">
              <a:avLst>
                <a:gd name="adj" fmla="val 1349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800100">
                <a:lnSpc>
                  <a:spcPct val="90000"/>
                </a:lnSpc>
                <a:spcAft>
                  <a:spcPts val="0"/>
                </a:spcAft>
              </a:pPr>
              <a:r>
                <a:rPr lang="es-PE" sz="1400">
                  <a:solidFill>
                    <a:schemeClr val="bg1"/>
                  </a:solidFill>
                  <a:latin typeface="Calibri" charset="0"/>
                  <a:ea typeface="Calibri" charset="0"/>
                  <a:cs typeface="Calibri" charset="0"/>
                </a:rPr>
                <a:t>Identificación de los procesos clave</a:t>
              </a:r>
              <a:endParaRPr lang="es-PE" sz="1400" dirty="0">
                <a:solidFill>
                  <a:schemeClr val="bg1"/>
                </a:solidFill>
                <a:latin typeface="Calibri" charset="0"/>
                <a:ea typeface="Calibri" charset="0"/>
                <a:cs typeface="Calibri" charset="0"/>
              </a:endParaRPr>
            </a:p>
          </p:txBody>
        </p:sp>
        <p:sp>
          <p:nvSpPr>
            <p:cNvPr id="5" name="Rectángulo redondeado 4"/>
            <p:cNvSpPr/>
            <p:nvPr/>
          </p:nvSpPr>
          <p:spPr>
            <a:xfrm>
              <a:off x="1008063" y="3213563"/>
              <a:ext cx="1636813" cy="611187"/>
            </a:xfrm>
            <a:prstGeom prst="roundRect">
              <a:avLst>
                <a:gd name="adj" fmla="val 1349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800100">
                <a:lnSpc>
                  <a:spcPct val="90000"/>
                </a:lnSpc>
                <a:spcAft>
                  <a:spcPts val="0"/>
                </a:spcAft>
              </a:pPr>
              <a:r>
                <a:rPr lang="es-PE" sz="1400">
                  <a:solidFill>
                    <a:schemeClr val="bg1"/>
                  </a:solidFill>
                  <a:latin typeface="Calibri" charset="0"/>
                  <a:ea typeface="Calibri" charset="0"/>
                  <a:cs typeface="Calibri" charset="0"/>
                </a:rPr>
                <a:t>Establecer objetivos en los procesos</a:t>
              </a:r>
              <a:endParaRPr lang="es-PE" sz="1400" dirty="0">
                <a:solidFill>
                  <a:schemeClr val="bg1"/>
                </a:solidFill>
                <a:latin typeface="Calibri" charset="0"/>
                <a:ea typeface="Calibri" charset="0"/>
                <a:cs typeface="Calibri" charset="0"/>
              </a:endParaRPr>
            </a:p>
          </p:txBody>
        </p:sp>
        <p:sp>
          <p:nvSpPr>
            <p:cNvPr id="6" name="Rectángulo redondeado 5"/>
            <p:cNvSpPr/>
            <p:nvPr/>
          </p:nvSpPr>
          <p:spPr>
            <a:xfrm>
              <a:off x="1008063" y="4363938"/>
              <a:ext cx="1636813" cy="611187"/>
            </a:xfrm>
            <a:prstGeom prst="roundRect">
              <a:avLst>
                <a:gd name="adj" fmla="val 1349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800100">
                <a:lnSpc>
                  <a:spcPct val="90000"/>
                </a:lnSpc>
                <a:spcAft>
                  <a:spcPts val="0"/>
                </a:spcAft>
              </a:pPr>
              <a:r>
                <a:rPr lang="es-PE" sz="1400" dirty="0">
                  <a:solidFill>
                    <a:schemeClr val="bg1"/>
                  </a:solidFill>
                  <a:latin typeface="Calibri" charset="0"/>
                  <a:ea typeface="Calibri" charset="0"/>
                  <a:cs typeface="Calibri" charset="0"/>
                </a:rPr>
                <a:t>Metas, estrategias y acciones específicas</a:t>
              </a:r>
            </a:p>
          </p:txBody>
        </p:sp>
      </p:grpSp>
      <p:sp>
        <p:nvSpPr>
          <p:cNvPr id="8" name="Flecha derecha 7"/>
          <p:cNvSpPr/>
          <p:nvPr/>
        </p:nvSpPr>
        <p:spPr>
          <a:xfrm rot="5400000">
            <a:off x="1732067" y="1677655"/>
            <a:ext cx="373626" cy="344129"/>
          </a:xfrm>
          <a:prstGeom prst="rightArrow">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Flecha derecha 8"/>
          <p:cNvSpPr/>
          <p:nvPr/>
        </p:nvSpPr>
        <p:spPr>
          <a:xfrm rot="5400000">
            <a:off x="1732067" y="2901334"/>
            <a:ext cx="373626" cy="344129"/>
          </a:xfrm>
          <a:prstGeom prst="rightArrow">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Flecha derecha 9"/>
          <p:cNvSpPr/>
          <p:nvPr/>
        </p:nvSpPr>
        <p:spPr>
          <a:xfrm rot="5400000">
            <a:off x="1732067" y="4125016"/>
            <a:ext cx="373626" cy="344129"/>
          </a:xfrm>
          <a:prstGeom prst="rightArrow">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4" name="Rectángulo redondeado 33"/>
          <p:cNvSpPr/>
          <p:nvPr/>
        </p:nvSpPr>
        <p:spPr>
          <a:xfrm>
            <a:off x="4106605" y="1811425"/>
            <a:ext cx="1821634" cy="650134"/>
          </a:xfrm>
          <a:prstGeom prst="roundRect">
            <a:avLst>
              <a:gd name="adj" fmla="val 13492"/>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r>
              <a:rPr lang="es-PE" sz="1400" b="1">
                <a:latin typeface="Calibri" charset="0"/>
                <a:ea typeface="Calibri" charset="0"/>
                <a:cs typeface="Calibri" charset="0"/>
              </a:rPr>
              <a:t>Proceso</a:t>
            </a:r>
          </a:p>
          <a:p>
            <a:r>
              <a:rPr lang="es-PE" sz="1400" b="1" dirty="0">
                <a:latin typeface="Calibri" charset="0"/>
                <a:ea typeface="Calibri" charset="0"/>
                <a:cs typeface="Calibri" charset="0"/>
              </a:rPr>
              <a:t>¿Clave?</a:t>
            </a:r>
          </a:p>
        </p:txBody>
      </p:sp>
      <p:sp>
        <p:nvSpPr>
          <p:cNvPr id="52" name="Rectángulo redondeado 51"/>
          <p:cNvSpPr/>
          <p:nvPr/>
        </p:nvSpPr>
        <p:spPr>
          <a:xfrm>
            <a:off x="4106605" y="2676445"/>
            <a:ext cx="1821634" cy="650134"/>
          </a:xfrm>
          <a:prstGeom prst="roundRect">
            <a:avLst>
              <a:gd name="adj" fmla="val 13492"/>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r>
              <a:rPr lang="es-PE" sz="1400" b="1">
                <a:latin typeface="Calibri" charset="0"/>
                <a:ea typeface="Calibri" charset="0"/>
                <a:cs typeface="Calibri" charset="0"/>
              </a:rPr>
              <a:t>Proceso</a:t>
            </a:r>
          </a:p>
          <a:p>
            <a:r>
              <a:rPr lang="es-PE" sz="1400" b="1" dirty="0">
                <a:latin typeface="Calibri" charset="0"/>
                <a:ea typeface="Calibri" charset="0"/>
                <a:cs typeface="Calibri" charset="0"/>
              </a:rPr>
              <a:t>¿Clave?</a:t>
            </a:r>
          </a:p>
        </p:txBody>
      </p:sp>
      <p:pic>
        <p:nvPicPr>
          <p:cNvPr id="53" name="Imagen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65500" y="2734010"/>
            <a:ext cx="553226" cy="553226"/>
          </a:xfrm>
          <a:prstGeom prst="rect">
            <a:avLst/>
          </a:prstGeom>
        </p:spPr>
      </p:pic>
      <p:pic>
        <p:nvPicPr>
          <p:cNvPr id="54" name="Imagen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65500" y="1109680"/>
            <a:ext cx="553226" cy="553226"/>
          </a:xfrm>
          <a:prstGeom prst="rect">
            <a:avLst/>
          </a:prstGeom>
        </p:spPr>
      </p:pic>
      <p:sp>
        <p:nvSpPr>
          <p:cNvPr id="55" name="Rectángulo redondeado 54"/>
          <p:cNvSpPr/>
          <p:nvPr/>
        </p:nvSpPr>
        <p:spPr>
          <a:xfrm>
            <a:off x="4106605" y="3541465"/>
            <a:ext cx="1821634" cy="1305301"/>
          </a:xfrm>
          <a:prstGeom prst="roundRect">
            <a:avLst>
              <a:gd name="adj" fmla="val 5180"/>
            </a:avLst>
          </a:prstGeom>
          <a:noFill/>
          <a:ln w="19050">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endParaRPr lang="es-PE" sz="1400" b="1" dirty="0">
              <a:latin typeface="Calibri" charset="0"/>
              <a:ea typeface="Calibri" charset="0"/>
              <a:cs typeface="Calibri" charset="0"/>
            </a:endParaRPr>
          </a:p>
        </p:txBody>
      </p:sp>
      <p:sp>
        <p:nvSpPr>
          <p:cNvPr id="57" name="CuadroTexto 56">
            <a:extLst>
              <a:ext uri="{FF2B5EF4-FFF2-40B4-BE49-F238E27FC236}">
                <a16:creationId xmlns:a16="http://schemas.microsoft.com/office/drawing/2014/main" id="{F4CCE7BB-7F39-423D-AF79-61A13B37BBA9}"/>
              </a:ext>
            </a:extLst>
          </p:cNvPr>
          <p:cNvSpPr txBox="1"/>
          <p:nvPr/>
        </p:nvSpPr>
        <p:spPr>
          <a:xfrm>
            <a:off x="6375047" y="2117034"/>
            <a:ext cx="2044275" cy="1292662"/>
          </a:xfrm>
          <a:prstGeom prst="rect">
            <a:avLst/>
          </a:prstGeom>
          <a:ln>
            <a:noFill/>
            <a:prstDash val="sysDash"/>
          </a:ln>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pPr algn="just"/>
            <a:r>
              <a:rPr lang="es-ES" sz="1400" b="1" dirty="0">
                <a:latin typeface="Calibri" charset="0"/>
                <a:ea typeface="Calibri" charset="0"/>
                <a:cs typeface="Calibri" charset="0"/>
              </a:rPr>
              <a:t>Un proceso se considera CLAVE cuando se espera de él un impacto importante o significativo en los objetivos de la organización.</a:t>
            </a:r>
            <a:endParaRPr lang="es-PE" sz="1400" b="1" dirty="0">
              <a:latin typeface="Calibri" charset="0"/>
              <a:ea typeface="Calibri" charset="0"/>
              <a:cs typeface="Calibri" charset="0"/>
            </a:endParaRPr>
          </a:p>
        </p:txBody>
      </p:sp>
      <p:cxnSp>
        <p:nvCxnSpPr>
          <p:cNvPr id="59" name="Conector angular 58"/>
          <p:cNvCxnSpPr>
            <a:stCxn id="34" idx="3"/>
          </p:cNvCxnSpPr>
          <p:nvPr/>
        </p:nvCxnSpPr>
        <p:spPr>
          <a:xfrm flipH="1" flipV="1">
            <a:off x="5873483" y="1399839"/>
            <a:ext cx="54756" cy="736653"/>
          </a:xfrm>
          <a:prstGeom prst="bentConnector4">
            <a:avLst>
              <a:gd name="adj1" fmla="val -417488"/>
              <a:gd name="adj2" fmla="val 100035"/>
            </a:avLst>
          </a:prstGeom>
          <a:ln w="28575">
            <a:solidFill>
              <a:srgbClr val="8EC54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BEB5883F-0A47-48DC-9D71-90C64B8A42A6}"/>
              </a:ext>
            </a:extLst>
          </p:cNvPr>
          <p:cNvSpPr txBox="1"/>
          <p:nvPr/>
        </p:nvSpPr>
        <p:spPr>
          <a:xfrm>
            <a:off x="6303362" y="1614276"/>
            <a:ext cx="919482" cy="307777"/>
          </a:xfrm>
          <a:prstGeom prst="rect">
            <a:avLst/>
          </a:prstGeom>
          <a:noFill/>
        </p:spPr>
        <p:txBody>
          <a:bodyPr wrap="none" rtlCol="0">
            <a:spAutoFit/>
          </a:bodyPr>
          <a:lstStyle/>
          <a:p>
            <a:r>
              <a:rPr lang="es-ES" sz="1400" b="1" dirty="0">
                <a:latin typeface="Calibri" panose="020F0502020204030204" pitchFamily="34" charset="0"/>
                <a:cs typeface="Calibri" panose="020F0502020204030204" pitchFamily="34" charset="0"/>
              </a:rPr>
              <a:t>Influencia</a:t>
            </a:r>
            <a:endParaRPr lang="es-PE" sz="1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01219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4635653"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ENFOQUE SISTÉMICO DE </a:t>
            </a:r>
            <a:r>
              <a:rPr lang="es-PE" sz="2800" b="1" dirty="0">
                <a:solidFill>
                  <a:schemeClr val="bg1"/>
                </a:solidFill>
                <a:latin typeface="Graphik Bold" charset="0"/>
                <a:ea typeface="Graphik Bold" charset="0"/>
                <a:cs typeface="Graphik Bold" charset="0"/>
              </a:rPr>
              <a:t>LA ORGANIZACIÓN</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1927519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ENFOQUE SISTÉMICO DE LA ORGANIZACIÓN</a:t>
            </a:r>
            <a:endParaRPr lang="es-PE"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08391" y="1705464"/>
            <a:ext cx="3884978" cy="1969770"/>
          </a:xfrm>
          <a:prstGeom prst="rect">
            <a:avLst/>
          </a:prstGeom>
        </p:spPr>
        <p:txBody>
          <a:bodyPr wrap="square" lIns="0" tIns="0" rIns="0" bIns="0">
            <a:spAutoFit/>
          </a:bodyPr>
          <a:lstStyle/>
          <a:p>
            <a:pPr lvl="0" algn="just"/>
            <a:r>
              <a:rPr lang="es-ES" sz="1600" dirty="0">
                <a:latin typeface="Calibri" charset="0"/>
                <a:ea typeface="Calibri" charset="0"/>
                <a:cs typeface="Calibri" charset="0"/>
              </a:rPr>
              <a:t>La gestión basada en procesos enfatiza sobre cómo </a:t>
            </a:r>
            <a:r>
              <a:rPr lang="es-ES" sz="1600" b="1" dirty="0">
                <a:latin typeface="Calibri" charset="0"/>
                <a:ea typeface="Calibri" charset="0"/>
                <a:cs typeface="Calibri" charset="0"/>
              </a:rPr>
              <a:t>los resultados </a:t>
            </a:r>
            <a:r>
              <a:rPr lang="es-ES" sz="1600" dirty="0">
                <a:latin typeface="Calibri" charset="0"/>
                <a:ea typeface="Calibri" charset="0"/>
                <a:cs typeface="Calibri" charset="0"/>
              </a:rPr>
              <a:t>que se desean obtener se pueden alcanzar de manera más eficiente si se agrupan los procesos, considerando que dichos procesos deben permitir la transformación de unas entradas  en salidas y que en dicha transformación se debe aportar valor.</a:t>
            </a:r>
            <a:endParaRPr lang="es-PE" sz="1600" dirty="0">
              <a:latin typeface="Calibri" charset="0"/>
              <a:ea typeface="Calibri" charset="0"/>
              <a:cs typeface="Calibri" charset="0"/>
            </a:endParaRPr>
          </a:p>
        </p:txBody>
      </p:sp>
      <p:grpSp>
        <p:nvGrpSpPr>
          <p:cNvPr id="65" name="Agrupar 64"/>
          <p:cNvGrpSpPr/>
          <p:nvPr/>
        </p:nvGrpSpPr>
        <p:grpSpPr>
          <a:xfrm>
            <a:off x="4758804" y="1150377"/>
            <a:ext cx="3820853" cy="3814916"/>
            <a:chOff x="4758804" y="1238865"/>
            <a:chExt cx="3820853" cy="3814916"/>
          </a:xfrm>
        </p:grpSpPr>
        <p:grpSp>
          <p:nvGrpSpPr>
            <p:cNvPr id="64" name="Agrupar 63"/>
            <p:cNvGrpSpPr/>
            <p:nvPr/>
          </p:nvGrpSpPr>
          <p:grpSpPr>
            <a:xfrm>
              <a:off x="5649037" y="2130028"/>
              <a:ext cx="2032591" cy="2032591"/>
              <a:chOff x="5560039" y="2017387"/>
              <a:chExt cx="2246772" cy="2246772"/>
            </a:xfrm>
          </p:grpSpPr>
          <p:grpSp>
            <p:nvGrpSpPr>
              <p:cNvPr id="10" name="Agrupar 9"/>
              <p:cNvGrpSpPr/>
              <p:nvPr/>
            </p:nvGrpSpPr>
            <p:grpSpPr>
              <a:xfrm>
                <a:off x="5786488" y="2248879"/>
                <a:ext cx="1793875" cy="1731041"/>
                <a:chOff x="5880101" y="2130893"/>
                <a:chExt cx="1793875" cy="1731041"/>
              </a:xfrm>
            </p:grpSpPr>
            <p:pic>
              <p:nvPicPr>
                <p:cNvPr id="5" name="Imagen 4"/>
                <p:cNvPicPr>
                  <a:picLocks noChangeAspect="1"/>
                </p:cNvPicPr>
                <p:nvPr/>
              </p:nvPicPr>
              <p:blipFill>
                <a:blip r:embed="rId3"/>
                <a:stretch>
                  <a:fillRect/>
                </a:stretch>
              </p:blipFill>
              <p:spPr>
                <a:xfrm>
                  <a:off x="6022271" y="2362016"/>
                  <a:ext cx="1420633" cy="1321542"/>
                </a:xfrm>
                <a:prstGeom prst="rect">
                  <a:avLst/>
                </a:prstGeom>
              </p:spPr>
            </p:pic>
            <p:sp>
              <p:nvSpPr>
                <p:cNvPr id="6" name="Flecha circular 5"/>
                <p:cNvSpPr/>
                <p:nvPr/>
              </p:nvSpPr>
              <p:spPr>
                <a:xfrm>
                  <a:off x="6314722" y="2533724"/>
                  <a:ext cx="1359254" cy="1328210"/>
                </a:xfrm>
                <a:prstGeom prst="circularArrow">
                  <a:avLst>
                    <a:gd name="adj1" fmla="val 4517"/>
                    <a:gd name="adj2" fmla="val 410795"/>
                    <a:gd name="adj3" fmla="val 2400464"/>
                    <a:gd name="adj4" fmla="val 15934021"/>
                    <a:gd name="adj5" fmla="val 5469"/>
                  </a:avLst>
                </a:prstGeom>
                <a:solidFill>
                  <a:srgbClr val="8EC54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PE"/>
                </a:p>
              </p:txBody>
            </p:sp>
            <p:sp>
              <p:nvSpPr>
                <p:cNvPr id="7" name="Forma 6"/>
                <p:cNvSpPr/>
                <p:nvPr/>
              </p:nvSpPr>
              <p:spPr>
                <a:xfrm rot="567313">
                  <a:off x="5880101" y="2816224"/>
                  <a:ext cx="635000" cy="660401"/>
                </a:xfrm>
                <a:prstGeom prst="leftCircularArrow">
                  <a:avLst>
                    <a:gd name="adj1" fmla="val 6452"/>
                    <a:gd name="adj2" fmla="val 429999"/>
                    <a:gd name="adj3" fmla="val 10489124"/>
                    <a:gd name="adj4" fmla="val 14837806"/>
                    <a:gd name="adj5" fmla="val 7527"/>
                  </a:avLst>
                </a:prstGeom>
                <a:solidFill>
                  <a:srgbClr val="8EC54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PE"/>
                </a:p>
              </p:txBody>
            </p:sp>
            <p:sp>
              <p:nvSpPr>
                <p:cNvPr id="8" name="Flecha circular 7"/>
                <p:cNvSpPr/>
                <p:nvPr/>
              </p:nvSpPr>
              <p:spPr>
                <a:xfrm rot="610818">
                  <a:off x="5966528" y="2130893"/>
                  <a:ext cx="1133507" cy="1040494"/>
                </a:xfrm>
                <a:prstGeom prst="circularArrow">
                  <a:avLst>
                    <a:gd name="adj1" fmla="val 3878"/>
                    <a:gd name="adj2" fmla="val 591902"/>
                    <a:gd name="adj3" fmla="val 13274202"/>
                    <a:gd name="adj4" fmla="val 10435976"/>
                    <a:gd name="adj5" fmla="val 6037"/>
                  </a:avLst>
                </a:prstGeom>
                <a:solidFill>
                  <a:srgbClr val="8EC54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PE"/>
                </a:p>
              </p:txBody>
            </p:sp>
          </p:grpSp>
          <p:sp>
            <p:nvSpPr>
              <p:cNvPr id="9" name="Elipse 8"/>
              <p:cNvSpPr/>
              <p:nvPr/>
            </p:nvSpPr>
            <p:spPr>
              <a:xfrm>
                <a:off x="5560039" y="2017387"/>
                <a:ext cx="2246772" cy="2246772"/>
              </a:xfrm>
              <a:prstGeom prst="ellipse">
                <a:avLst/>
              </a:prstGeom>
              <a:noFill/>
              <a:ln>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63" name="Agrupar 62"/>
            <p:cNvGrpSpPr/>
            <p:nvPr/>
          </p:nvGrpSpPr>
          <p:grpSpPr>
            <a:xfrm>
              <a:off x="4758804" y="1238865"/>
              <a:ext cx="3820853" cy="3814916"/>
              <a:chOff x="4575232" y="1055578"/>
              <a:chExt cx="4157648" cy="4151188"/>
            </a:xfrm>
          </p:grpSpPr>
          <p:pic>
            <p:nvPicPr>
              <p:cNvPr id="11" name="Imagen 10"/>
              <p:cNvPicPr>
                <a:picLocks noChangeAspect="1"/>
              </p:cNvPicPr>
              <p:nvPr/>
            </p:nvPicPr>
            <p:blipFill>
              <a:blip r:embed="rId4"/>
              <a:stretch>
                <a:fillRect/>
              </a:stretch>
            </p:blipFill>
            <p:spPr>
              <a:xfrm rot="4683759">
                <a:off x="8174806" y="2331465"/>
                <a:ext cx="301237" cy="715867"/>
              </a:xfrm>
              <a:prstGeom prst="rect">
                <a:avLst/>
              </a:prstGeom>
            </p:spPr>
          </p:pic>
          <p:pic>
            <p:nvPicPr>
              <p:cNvPr id="42" name="Imagen 41"/>
              <p:cNvPicPr>
                <a:picLocks noChangeAspect="1"/>
              </p:cNvPicPr>
              <p:nvPr/>
            </p:nvPicPr>
            <p:blipFill>
              <a:blip r:embed="rId4"/>
              <a:stretch>
                <a:fillRect/>
              </a:stretch>
            </p:blipFill>
            <p:spPr>
              <a:xfrm rot="3956695">
                <a:off x="7981446" y="1794236"/>
                <a:ext cx="301237" cy="715867"/>
              </a:xfrm>
              <a:prstGeom prst="rect">
                <a:avLst/>
              </a:prstGeom>
            </p:spPr>
          </p:pic>
          <p:pic>
            <p:nvPicPr>
              <p:cNvPr id="45" name="Imagen 44"/>
              <p:cNvPicPr>
                <a:picLocks noChangeAspect="1"/>
              </p:cNvPicPr>
              <p:nvPr/>
            </p:nvPicPr>
            <p:blipFill>
              <a:blip r:embed="rId4"/>
              <a:stretch>
                <a:fillRect/>
              </a:stretch>
            </p:blipFill>
            <p:spPr>
              <a:xfrm rot="2464985">
                <a:off x="7653056" y="1369966"/>
                <a:ext cx="301237" cy="715867"/>
              </a:xfrm>
              <a:prstGeom prst="rect">
                <a:avLst/>
              </a:prstGeom>
            </p:spPr>
          </p:pic>
          <p:pic>
            <p:nvPicPr>
              <p:cNvPr id="46" name="Imagen 45"/>
              <p:cNvPicPr>
                <a:picLocks noChangeAspect="1"/>
              </p:cNvPicPr>
              <p:nvPr/>
            </p:nvPicPr>
            <p:blipFill>
              <a:blip r:embed="rId4"/>
              <a:stretch>
                <a:fillRect/>
              </a:stretch>
            </p:blipFill>
            <p:spPr>
              <a:xfrm rot="1353927">
                <a:off x="7136626" y="1119925"/>
                <a:ext cx="301237" cy="715867"/>
              </a:xfrm>
              <a:prstGeom prst="rect">
                <a:avLst/>
              </a:prstGeom>
            </p:spPr>
          </p:pic>
          <p:pic>
            <p:nvPicPr>
              <p:cNvPr id="47" name="Imagen 46"/>
              <p:cNvPicPr>
                <a:picLocks noChangeAspect="1"/>
              </p:cNvPicPr>
              <p:nvPr/>
            </p:nvPicPr>
            <p:blipFill>
              <a:blip r:embed="rId4"/>
              <a:stretch>
                <a:fillRect/>
              </a:stretch>
            </p:blipFill>
            <p:spPr>
              <a:xfrm>
                <a:off x="6577337" y="1055578"/>
                <a:ext cx="301237" cy="715867"/>
              </a:xfrm>
              <a:prstGeom prst="rect">
                <a:avLst/>
              </a:prstGeom>
            </p:spPr>
          </p:pic>
          <p:pic>
            <p:nvPicPr>
              <p:cNvPr id="48" name="Imagen 47"/>
              <p:cNvPicPr>
                <a:picLocks noChangeAspect="1"/>
              </p:cNvPicPr>
              <p:nvPr/>
            </p:nvPicPr>
            <p:blipFill>
              <a:blip r:embed="rId4"/>
              <a:stretch>
                <a:fillRect/>
              </a:stretch>
            </p:blipFill>
            <p:spPr>
              <a:xfrm rot="5400000">
                <a:off x="8224328" y="2829086"/>
                <a:ext cx="301237" cy="715867"/>
              </a:xfrm>
              <a:prstGeom prst="rect">
                <a:avLst/>
              </a:prstGeom>
            </p:spPr>
          </p:pic>
          <p:pic>
            <p:nvPicPr>
              <p:cNvPr id="49" name="Imagen 48"/>
              <p:cNvPicPr>
                <a:picLocks noChangeAspect="1"/>
              </p:cNvPicPr>
              <p:nvPr/>
            </p:nvPicPr>
            <p:blipFill>
              <a:blip r:embed="rId4"/>
              <a:stretch>
                <a:fillRect/>
              </a:stretch>
            </p:blipFill>
            <p:spPr>
              <a:xfrm rot="6753172">
                <a:off x="8159705" y="3400491"/>
                <a:ext cx="301237" cy="715867"/>
              </a:xfrm>
              <a:prstGeom prst="rect">
                <a:avLst/>
              </a:prstGeom>
            </p:spPr>
          </p:pic>
          <p:pic>
            <p:nvPicPr>
              <p:cNvPr id="50" name="Imagen 49"/>
              <p:cNvPicPr>
                <a:picLocks noChangeAspect="1"/>
              </p:cNvPicPr>
              <p:nvPr/>
            </p:nvPicPr>
            <p:blipFill>
              <a:blip r:embed="rId4"/>
              <a:stretch>
                <a:fillRect/>
              </a:stretch>
            </p:blipFill>
            <p:spPr>
              <a:xfrm rot="7959033">
                <a:off x="7915746" y="3924820"/>
                <a:ext cx="301237" cy="715867"/>
              </a:xfrm>
              <a:prstGeom prst="rect">
                <a:avLst/>
              </a:prstGeom>
            </p:spPr>
          </p:pic>
          <p:pic>
            <p:nvPicPr>
              <p:cNvPr id="51" name="Imagen 50"/>
              <p:cNvPicPr>
                <a:picLocks noChangeAspect="1"/>
              </p:cNvPicPr>
              <p:nvPr/>
            </p:nvPicPr>
            <p:blipFill>
              <a:blip r:embed="rId4"/>
              <a:stretch>
                <a:fillRect/>
              </a:stretch>
            </p:blipFill>
            <p:spPr>
              <a:xfrm rot="9340508">
                <a:off x="7502517" y="4260096"/>
                <a:ext cx="301237" cy="715867"/>
              </a:xfrm>
              <a:prstGeom prst="rect">
                <a:avLst/>
              </a:prstGeom>
            </p:spPr>
          </p:pic>
          <p:pic>
            <p:nvPicPr>
              <p:cNvPr id="52" name="Imagen 51"/>
              <p:cNvPicPr>
                <a:picLocks noChangeAspect="1"/>
              </p:cNvPicPr>
              <p:nvPr/>
            </p:nvPicPr>
            <p:blipFill>
              <a:blip r:embed="rId4"/>
              <a:stretch>
                <a:fillRect/>
              </a:stretch>
            </p:blipFill>
            <p:spPr>
              <a:xfrm rot="10173305">
                <a:off x="6950853" y="4451377"/>
                <a:ext cx="301237" cy="715867"/>
              </a:xfrm>
              <a:prstGeom prst="rect">
                <a:avLst/>
              </a:prstGeom>
            </p:spPr>
          </p:pic>
          <p:pic>
            <p:nvPicPr>
              <p:cNvPr id="53" name="Imagen 52"/>
              <p:cNvPicPr>
                <a:picLocks noChangeAspect="1"/>
              </p:cNvPicPr>
              <p:nvPr/>
            </p:nvPicPr>
            <p:blipFill>
              <a:blip r:embed="rId4"/>
              <a:stretch>
                <a:fillRect/>
              </a:stretch>
            </p:blipFill>
            <p:spPr>
              <a:xfrm rot="11170250">
                <a:off x="6398152" y="4490899"/>
                <a:ext cx="301237" cy="715867"/>
              </a:xfrm>
              <a:prstGeom prst="rect">
                <a:avLst/>
              </a:prstGeom>
            </p:spPr>
          </p:pic>
          <p:pic>
            <p:nvPicPr>
              <p:cNvPr id="54" name="Imagen 53"/>
              <p:cNvPicPr>
                <a:picLocks noChangeAspect="1"/>
              </p:cNvPicPr>
              <p:nvPr/>
            </p:nvPicPr>
            <p:blipFill>
              <a:blip r:embed="rId4"/>
              <a:stretch>
                <a:fillRect/>
              </a:stretch>
            </p:blipFill>
            <p:spPr>
              <a:xfrm rot="12014799">
                <a:off x="5870306" y="4419464"/>
                <a:ext cx="301237" cy="715867"/>
              </a:xfrm>
              <a:prstGeom prst="rect">
                <a:avLst/>
              </a:prstGeom>
            </p:spPr>
          </p:pic>
          <p:pic>
            <p:nvPicPr>
              <p:cNvPr id="55" name="Imagen 54"/>
              <p:cNvPicPr>
                <a:picLocks noChangeAspect="1"/>
              </p:cNvPicPr>
              <p:nvPr/>
            </p:nvPicPr>
            <p:blipFill>
              <a:blip r:embed="rId4"/>
              <a:stretch>
                <a:fillRect/>
              </a:stretch>
            </p:blipFill>
            <p:spPr>
              <a:xfrm rot="13255665">
                <a:off x="5345805" y="4185529"/>
                <a:ext cx="301237" cy="715867"/>
              </a:xfrm>
              <a:prstGeom prst="rect">
                <a:avLst/>
              </a:prstGeom>
            </p:spPr>
          </p:pic>
          <p:pic>
            <p:nvPicPr>
              <p:cNvPr id="56" name="Imagen 55"/>
              <p:cNvPicPr>
                <a:picLocks noChangeAspect="1"/>
              </p:cNvPicPr>
              <p:nvPr/>
            </p:nvPicPr>
            <p:blipFill>
              <a:blip r:embed="rId4"/>
              <a:stretch>
                <a:fillRect/>
              </a:stretch>
            </p:blipFill>
            <p:spPr>
              <a:xfrm rot="14804479">
                <a:off x="5010948" y="3760864"/>
                <a:ext cx="301237" cy="715867"/>
              </a:xfrm>
              <a:prstGeom prst="rect">
                <a:avLst/>
              </a:prstGeom>
            </p:spPr>
          </p:pic>
          <p:pic>
            <p:nvPicPr>
              <p:cNvPr id="57" name="Imagen 56"/>
              <p:cNvPicPr>
                <a:picLocks noChangeAspect="1"/>
              </p:cNvPicPr>
              <p:nvPr/>
            </p:nvPicPr>
            <p:blipFill>
              <a:blip r:embed="rId4"/>
              <a:stretch>
                <a:fillRect/>
              </a:stretch>
            </p:blipFill>
            <p:spPr>
              <a:xfrm rot="15303695">
                <a:off x="4827840" y="3234016"/>
                <a:ext cx="301237" cy="715867"/>
              </a:xfrm>
              <a:prstGeom prst="rect">
                <a:avLst/>
              </a:prstGeom>
            </p:spPr>
          </p:pic>
          <p:pic>
            <p:nvPicPr>
              <p:cNvPr id="58" name="Imagen 57"/>
              <p:cNvPicPr>
                <a:picLocks noChangeAspect="1"/>
              </p:cNvPicPr>
              <p:nvPr/>
            </p:nvPicPr>
            <p:blipFill>
              <a:blip r:embed="rId4"/>
              <a:stretch>
                <a:fillRect/>
              </a:stretch>
            </p:blipFill>
            <p:spPr>
              <a:xfrm rot="16200000">
                <a:off x="4782547" y="2714726"/>
                <a:ext cx="301237" cy="715867"/>
              </a:xfrm>
              <a:prstGeom prst="rect">
                <a:avLst/>
              </a:prstGeom>
            </p:spPr>
          </p:pic>
          <p:pic>
            <p:nvPicPr>
              <p:cNvPr id="59" name="Imagen 58"/>
              <p:cNvPicPr>
                <a:picLocks noChangeAspect="1"/>
              </p:cNvPicPr>
              <p:nvPr/>
            </p:nvPicPr>
            <p:blipFill>
              <a:blip r:embed="rId4"/>
              <a:stretch>
                <a:fillRect/>
              </a:stretch>
            </p:blipFill>
            <p:spPr>
              <a:xfrm rot="17242361">
                <a:off x="4843839" y="2168889"/>
                <a:ext cx="301237" cy="715867"/>
              </a:xfrm>
              <a:prstGeom prst="rect">
                <a:avLst/>
              </a:prstGeom>
            </p:spPr>
          </p:pic>
          <p:pic>
            <p:nvPicPr>
              <p:cNvPr id="60" name="Imagen 59"/>
              <p:cNvPicPr>
                <a:picLocks noChangeAspect="1"/>
              </p:cNvPicPr>
              <p:nvPr/>
            </p:nvPicPr>
            <p:blipFill>
              <a:blip r:embed="rId4"/>
              <a:stretch>
                <a:fillRect/>
              </a:stretch>
            </p:blipFill>
            <p:spPr>
              <a:xfrm rot="18961509">
                <a:off x="5118064" y="1609026"/>
                <a:ext cx="301237" cy="715867"/>
              </a:xfrm>
              <a:prstGeom prst="rect">
                <a:avLst/>
              </a:prstGeom>
            </p:spPr>
          </p:pic>
          <p:pic>
            <p:nvPicPr>
              <p:cNvPr id="61" name="Imagen 60"/>
              <p:cNvPicPr>
                <a:picLocks noChangeAspect="1"/>
              </p:cNvPicPr>
              <p:nvPr/>
            </p:nvPicPr>
            <p:blipFill>
              <a:blip r:embed="rId4"/>
              <a:stretch>
                <a:fillRect/>
              </a:stretch>
            </p:blipFill>
            <p:spPr>
              <a:xfrm rot="20208027">
                <a:off x="5533934" y="1301661"/>
                <a:ext cx="301237" cy="715867"/>
              </a:xfrm>
              <a:prstGeom prst="rect">
                <a:avLst/>
              </a:prstGeom>
            </p:spPr>
          </p:pic>
          <p:pic>
            <p:nvPicPr>
              <p:cNvPr id="62" name="Imagen 61"/>
              <p:cNvPicPr>
                <a:picLocks noChangeAspect="1"/>
              </p:cNvPicPr>
              <p:nvPr/>
            </p:nvPicPr>
            <p:blipFill>
              <a:blip r:embed="rId4"/>
              <a:stretch>
                <a:fillRect/>
              </a:stretch>
            </p:blipFill>
            <p:spPr>
              <a:xfrm rot="21072635">
                <a:off x="6041771" y="1107736"/>
                <a:ext cx="301237" cy="715867"/>
              </a:xfrm>
              <a:prstGeom prst="rect">
                <a:avLst/>
              </a:prstGeom>
            </p:spPr>
          </p:pic>
        </p:grpSp>
      </p:grpSp>
    </p:spTree>
    <p:extLst>
      <p:ext uri="{BB962C8B-B14F-4D97-AF65-F5344CB8AC3E}">
        <p14:creationId xmlns:p14="http://schemas.microsoft.com/office/powerpoint/2010/main" val="1746120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ENFOQUE SISTÉMICO DE LA ORGANIZACIÓN</a:t>
            </a:r>
            <a:endParaRPr lang="es-PE"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07635" y="917208"/>
            <a:ext cx="3884978" cy="246221"/>
          </a:xfrm>
          <a:prstGeom prst="rect">
            <a:avLst/>
          </a:prstGeom>
        </p:spPr>
        <p:txBody>
          <a:bodyPr wrap="square" lIns="0" tIns="0" rIns="0" bIns="0">
            <a:spAutoFit/>
          </a:bodyPr>
          <a:lstStyle/>
          <a:p>
            <a:r>
              <a:rPr lang="es-PE" sz="1600" b="1" dirty="0">
                <a:latin typeface="Calibri" charset="0"/>
                <a:ea typeface="Calibri" charset="0"/>
                <a:cs typeface="Calibri" charset="0"/>
              </a:rPr>
              <a:t>SISTEMA EMPRESA</a:t>
            </a:r>
            <a:endParaRPr lang="es-PE" sz="1200" b="1" dirty="0">
              <a:latin typeface="Calibri" charset="0"/>
              <a:ea typeface="Calibri" charset="0"/>
              <a:cs typeface="Calibri" charset="0"/>
            </a:endParaRPr>
          </a:p>
        </p:txBody>
      </p:sp>
      <p:grpSp>
        <p:nvGrpSpPr>
          <p:cNvPr id="13" name="Agrupar 12"/>
          <p:cNvGrpSpPr/>
          <p:nvPr/>
        </p:nvGrpSpPr>
        <p:grpSpPr>
          <a:xfrm>
            <a:off x="503238" y="2850704"/>
            <a:ext cx="8172450" cy="743601"/>
            <a:chOff x="220841" y="2437749"/>
            <a:chExt cx="8454847" cy="743601"/>
          </a:xfrm>
        </p:grpSpPr>
        <p:sp>
          <p:nvSpPr>
            <p:cNvPr id="4" name="Rectángulo redondeado 3"/>
            <p:cNvSpPr/>
            <p:nvPr/>
          </p:nvSpPr>
          <p:spPr>
            <a:xfrm>
              <a:off x="220841" y="2451948"/>
              <a:ext cx="1915411" cy="722579"/>
            </a:xfrm>
            <a:prstGeom prst="roundRect">
              <a:avLst>
                <a:gd name="adj" fmla="val 47824"/>
              </a:avLst>
            </a:prstGeom>
            <a:solidFill>
              <a:schemeClr val="bg1"/>
            </a:solidFill>
            <a:ln w="1905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es-PE" sz="1600" b="1" dirty="0">
                  <a:solidFill>
                    <a:srgbClr val="00B1C3"/>
                  </a:solidFill>
                  <a:latin typeface="Calibri" charset="0"/>
                  <a:ea typeface="Calibri" charset="0"/>
                  <a:cs typeface="Calibri" charset="0"/>
                </a:rPr>
                <a:t>Recursos</a:t>
              </a:r>
            </a:p>
          </p:txBody>
        </p:sp>
        <p:sp>
          <p:nvSpPr>
            <p:cNvPr id="5" name="Elipse 4"/>
            <p:cNvSpPr/>
            <p:nvPr/>
          </p:nvSpPr>
          <p:spPr>
            <a:xfrm>
              <a:off x="1389819" y="2437749"/>
              <a:ext cx="746433" cy="743601"/>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Rectángulo redondeado 5"/>
            <p:cNvSpPr/>
            <p:nvPr/>
          </p:nvSpPr>
          <p:spPr>
            <a:xfrm>
              <a:off x="2400653" y="2451948"/>
              <a:ext cx="1915411" cy="722579"/>
            </a:xfrm>
            <a:prstGeom prst="roundRect">
              <a:avLst>
                <a:gd name="adj" fmla="val 47824"/>
              </a:avLst>
            </a:prstGeom>
            <a:solidFill>
              <a:schemeClr val="bg1"/>
            </a:solidFill>
            <a:ln w="1905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PE" sz="1600" b="1" dirty="0">
                  <a:solidFill>
                    <a:srgbClr val="00B1C3"/>
                  </a:solidFill>
                  <a:latin typeface="Calibri" charset="0"/>
                  <a:ea typeface="Calibri" charset="0"/>
                  <a:cs typeface="Calibri" charset="0"/>
                </a:rPr>
                <a:t>Proceso</a:t>
              </a:r>
              <a:endParaRPr lang="es-PE" sz="1100" b="1" dirty="0">
                <a:solidFill>
                  <a:srgbClr val="00B1C3"/>
                </a:solidFill>
                <a:latin typeface="Calibri" charset="0"/>
                <a:ea typeface="Calibri" charset="0"/>
                <a:cs typeface="Calibri" charset="0"/>
              </a:endParaRPr>
            </a:p>
          </p:txBody>
        </p:sp>
        <p:sp>
          <p:nvSpPr>
            <p:cNvPr id="7" name="Elipse 6"/>
            <p:cNvSpPr/>
            <p:nvPr/>
          </p:nvSpPr>
          <p:spPr>
            <a:xfrm>
              <a:off x="3569631" y="2437749"/>
              <a:ext cx="746433" cy="743601"/>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ángulo redondeado 8"/>
            <p:cNvSpPr/>
            <p:nvPr/>
          </p:nvSpPr>
          <p:spPr>
            <a:xfrm>
              <a:off x="4580465" y="2451948"/>
              <a:ext cx="1915411" cy="722579"/>
            </a:xfrm>
            <a:prstGeom prst="roundRect">
              <a:avLst>
                <a:gd name="adj" fmla="val 47824"/>
              </a:avLst>
            </a:prstGeom>
            <a:solidFill>
              <a:schemeClr val="bg1"/>
            </a:solidFill>
            <a:ln w="1905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es-PE" sz="1600" b="1" dirty="0">
                  <a:solidFill>
                    <a:srgbClr val="00B1C3"/>
                  </a:solidFill>
                  <a:latin typeface="Calibri" charset="0"/>
                  <a:ea typeface="Calibri" charset="0"/>
                  <a:cs typeface="Calibri" charset="0"/>
                </a:rPr>
                <a:t>Producto</a:t>
              </a:r>
            </a:p>
          </p:txBody>
        </p:sp>
        <p:sp>
          <p:nvSpPr>
            <p:cNvPr id="10" name="Elipse 9"/>
            <p:cNvSpPr/>
            <p:nvPr/>
          </p:nvSpPr>
          <p:spPr>
            <a:xfrm>
              <a:off x="5749443" y="2437749"/>
              <a:ext cx="746433" cy="743601"/>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ángulo redondeado 10"/>
            <p:cNvSpPr/>
            <p:nvPr/>
          </p:nvSpPr>
          <p:spPr>
            <a:xfrm>
              <a:off x="6760277" y="2451948"/>
              <a:ext cx="1915411" cy="722579"/>
            </a:xfrm>
            <a:prstGeom prst="roundRect">
              <a:avLst>
                <a:gd name="adj" fmla="val 47824"/>
              </a:avLst>
            </a:prstGeom>
            <a:solidFill>
              <a:schemeClr val="bg1"/>
            </a:solidFill>
            <a:ln w="1905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es-PE" sz="1600" b="1" dirty="0">
                  <a:solidFill>
                    <a:srgbClr val="00B1C3"/>
                  </a:solidFill>
                  <a:latin typeface="Calibri" charset="0"/>
                  <a:ea typeface="Calibri" charset="0"/>
                  <a:cs typeface="Calibri" charset="0"/>
                </a:rPr>
                <a:t>Cliente</a:t>
              </a:r>
            </a:p>
          </p:txBody>
        </p:sp>
        <p:sp>
          <p:nvSpPr>
            <p:cNvPr id="12" name="Elipse 11"/>
            <p:cNvSpPr/>
            <p:nvPr/>
          </p:nvSpPr>
          <p:spPr>
            <a:xfrm>
              <a:off x="7929255" y="2437749"/>
              <a:ext cx="746433" cy="743601"/>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4" name="Imagen 13"/>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tretch>
            <a:fillRect/>
          </a:stretch>
        </p:blipFill>
        <p:spPr>
          <a:xfrm>
            <a:off x="3855403" y="2984247"/>
            <a:ext cx="491047" cy="476513"/>
          </a:xfrm>
          <a:prstGeom prst="rect">
            <a:avLst/>
          </a:prstGeom>
        </p:spPr>
      </p:pic>
      <p:pic>
        <p:nvPicPr>
          <p:cNvPr id="15" name="Imagen 14"/>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500"/>
                    </a14:imgEffect>
                    <a14:imgEffect>
                      <a14:saturation sat="0"/>
                    </a14:imgEffect>
                  </a14:imgLayer>
                </a14:imgProps>
              </a:ext>
            </a:extLst>
          </a:blip>
          <a:stretch>
            <a:fillRect/>
          </a:stretch>
        </p:blipFill>
        <p:spPr>
          <a:xfrm>
            <a:off x="5974142" y="2984247"/>
            <a:ext cx="494542" cy="494542"/>
          </a:xfrm>
          <a:prstGeom prst="rect">
            <a:avLst/>
          </a:prstGeom>
        </p:spPr>
      </p:pic>
      <p:pic>
        <p:nvPicPr>
          <p:cNvPr id="16" name="Imagen 15"/>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Lst>
          </a:blip>
          <a:stretch>
            <a:fillRect/>
          </a:stretch>
        </p:blipFill>
        <p:spPr>
          <a:xfrm>
            <a:off x="8067666" y="2984247"/>
            <a:ext cx="494542" cy="494542"/>
          </a:xfrm>
          <a:prstGeom prst="rect">
            <a:avLst/>
          </a:prstGeom>
        </p:spPr>
      </p:pic>
      <p:pic>
        <p:nvPicPr>
          <p:cNvPr id="17" name="Imagen 16"/>
          <p:cNvPicPr>
            <a:picLocks noChangeAspect="1"/>
          </p:cNvPicPr>
          <p:nvPr/>
        </p:nvPicPr>
        <p:blipFill>
          <a:blip r:embed="rId9">
            <a:lum bright="70000" contrast="-70000"/>
            <a:extLst>
              <a:ext uri="{BEBA8EAE-BF5A-486C-A8C5-ECC9F3942E4B}">
                <a14:imgProps xmlns:a14="http://schemas.microsoft.com/office/drawing/2010/main">
                  <a14:imgLayer r:embed="rId10">
                    <a14:imgEffect>
                      <a14:colorTemperature colorTemp="1500"/>
                    </a14:imgEffect>
                    <a14:imgEffect>
                      <a14:saturation sat="0"/>
                    </a14:imgEffect>
                  </a14:imgLayer>
                </a14:imgProps>
              </a:ext>
            </a:extLst>
          </a:blip>
          <a:stretch>
            <a:fillRect/>
          </a:stretch>
        </p:blipFill>
        <p:spPr>
          <a:xfrm>
            <a:off x="1763032" y="2996946"/>
            <a:ext cx="476513" cy="476513"/>
          </a:xfrm>
          <a:prstGeom prst="rect">
            <a:avLst/>
          </a:prstGeom>
        </p:spPr>
      </p:pic>
      <p:cxnSp>
        <p:nvCxnSpPr>
          <p:cNvPr id="19" name="Conector recto de flecha 18"/>
          <p:cNvCxnSpPr/>
          <p:nvPr/>
        </p:nvCxnSpPr>
        <p:spPr>
          <a:xfrm flipH="1">
            <a:off x="2016491" y="2694623"/>
            <a:ext cx="867265" cy="0"/>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flipH="1">
            <a:off x="4100926" y="2694623"/>
            <a:ext cx="867265" cy="0"/>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flipH="1">
            <a:off x="6227763" y="2694623"/>
            <a:ext cx="867265" cy="0"/>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p:nvPr/>
        </p:nvCxnSpPr>
        <p:spPr>
          <a:xfrm>
            <a:off x="6227763" y="3766339"/>
            <a:ext cx="867265" cy="0"/>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a:off x="4100925" y="3766339"/>
            <a:ext cx="867265" cy="0"/>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p:nvPr/>
        </p:nvCxnSpPr>
        <p:spPr>
          <a:xfrm>
            <a:off x="2016490" y="3766339"/>
            <a:ext cx="867265" cy="0"/>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p:nvPr/>
        </p:nvCxnSpPr>
        <p:spPr>
          <a:xfrm flipV="1">
            <a:off x="7749970" y="2025445"/>
            <a:ext cx="0" cy="669178"/>
          </a:xfrm>
          <a:prstGeom prst="straightConnector1">
            <a:avLst/>
          </a:prstGeom>
          <a:ln w="28575">
            <a:solidFill>
              <a:srgbClr val="714F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p:nvPr/>
        </p:nvCxnSpPr>
        <p:spPr>
          <a:xfrm flipV="1">
            <a:off x="5642965" y="2025445"/>
            <a:ext cx="0" cy="669178"/>
          </a:xfrm>
          <a:prstGeom prst="straightConnector1">
            <a:avLst/>
          </a:prstGeom>
          <a:ln w="28575">
            <a:solidFill>
              <a:srgbClr val="714F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p:nvPr/>
        </p:nvCxnSpPr>
        <p:spPr>
          <a:xfrm flipV="1">
            <a:off x="3526128" y="2025445"/>
            <a:ext cx="0" cy="669178"/>
          </a:xfrm>
          <a:prstGeom prst="straightConnector1">
            <a:avLst/>
          </a:prstGeom>
          <a:ln w="28575">
            <a:solidFill>
              <a:srgbClr val="714F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p:cNvCxnSpPr/>
          <p:nvPr/>
        </p:nvCxnSpPr>
        <p:spPr>
          <a:xfrm flipV="1">
            <a:off x="1415470" y="2025445"/>
            <a:ext cx="0" cy="669178"/>
          </a:xfrm>
          <a:prstGeom prst="straightConnector1">
            <a:avLst/>
          </a:prstGeom>
          <a:ln w="28575">
            <a:solidFill>
              <a:srgbClr val="714F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p:cNvCxnSpPr/>
          <p:nvPr/>
        </p:nvCxnSpPr>
        <p:spPr>
          <a:xfrm flipH="1">
            <a:off x="1415472" y="1838632"/>
            <a:ext cx="6334498" cy="0"/>
          </a:xfrm>
          <a:prstGeom prst="straightConnector1">
            <a:avLst/>
          </a:prstGeom>
          <a:ln w="28575">
            <a:solidFill>
              <a:srgbClr val="714F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1403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ángulo redondeado 36"/>
          <p:cNvSpPr/>
          <p:nvPr/>
        </p:nvSpPr>
        <p:spPr>
          <a:xfrm>
            <a:off x="6702668" y="1597025"/>
            <a:ext cx="1973019" cy="2994640"/>
          </a:xfrm>
          <a:prstGeom prst="roundRect">
            <a:avLst>
              <a:gd name="adj" fmla="val 7402"/>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rtlCol="0" anchor="t"/>
          <a:lstStyle/>
          <a:p>
            <a:pPr>
              <a:spcAft>
                <a:spcPts val="600"/>
              </a:spcAft>
            </a:pPr>
            <a:r>
              <a:rPr lang="es-PE" sz="1400" b="1" dirty="0">
                <a:solidFill>
                  <a:srgbClr val="FFFFFF"/>
                </a:solidFill>
                <a:latin typeface="Calibri" charset="0"/>
                <a:ea typeface="Calibri" charset="0"/>
                <a:cs typeface="Calibri" charset="0"/>
              </a:rPr>
              <a:t>RECURSOS</a:t>
            </a:r>
          </a:p>
          <a:p>
            <a:pPr>
              <a:lnSpc>
                <a:spcPct val="90000"/>
              </a:lnSpc>
            </a:pPr>
            <a:r>
              <a:rPr lang="es-PE" sz="1400" dirty="0">
                <a:solidFill>
                  <a:schemeClr val="bg1"/>
                </a:solidFill>
                <a:latin typeface="Calibri" charset="0"/>
                <a:ea typeface="Calibri" charset="0"/>
                <a:cs typeface="Calibri" charset="0"/>
              </a:rPr>
              <a:t>Es fundamental garantizar la calidad de lo que se produce desde la fuente, esto es, proveer a la organización de los insumos en la calidad, cantidad, el momento y la forma óptima para su transformación.</a:t>
            </a:r>
          </a:p>
          <a:p>
            <a:pPr lvl="0"/>
            <a:endParaRPr lang="es-ES_tradnl" sz="1400" dirty="0">
              <a:latin typeface="Calibri" charset="0"/>
              <a:ea typeface="Calibri" charset="0"/>
              <a:cs typeface="Calibri" charset="0"/>
            </a:endParaRPr>
          </a:p>
        </p:txBody>
      </p:sp>
      <p:sp>
        <p:nvSpPr>
          <p:cNvPr id="38" name="Elipse 37"/>
          <p:cNvSpPr/>
          <p:nvPr/>
        </p:nvSpPr>
        <p:spPr>
          <a:xfrm>
            <a:off x="6548855" y="2906308"/>
            <a:ext cx="395709" cy="376075"/>
          </a:xfrm>
          <a:prstGeom prst="ellipse">
            <a:avLst/>
          </a:prstGeom>
          <a:solidFill>
            <a:srgbClr val="008E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39" name="Elipse 38"/>
          <p:cNvSpPr/>
          <p:nvPr/>
        </p:nvSpPr>
        <p:spPr>
          <a:xfrm>
            <a:off x="6485090" y="2892434"/>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0" name="Triángulo 39"/>
          <p:cNvSpPr/>
          <p:nvPr/>
        </p:nvSpPr>
        <p:spPr>
          <a:xfrm rot="5400000">
            <a:off x="6668862" y="3033155"/>
            <a:ext cx="186870" cy="122381"/>
          </a:xfrm>
          <a:prstGeom prst="triangl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1" name="Rectángulo redondeado 40"/>
          <p:cNvSpPr/>
          <p:nvPr/>
        </p:nvSpPr>
        <p:spPr>
          <a:xfrm>
            <a:off x="4640984" y="1597025"/>
            <a:ext cx="1973019" cy="2994640"/>
          </a:xfrm>
          <a:prstGeom prst="roundRect">
            <a:avLst>
              <a:gd name="adj" fmla="val 7402"/>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rtlCol="0" anchor="t"/>
          <a:lstStyle/>
          <a:p>
            <a:pPr lvl="0">
              <a:spcAft>
                <a:spcPts val="600"/>
              </a:spcAft>
            </a:pPr>
            <a:r>
              <a:rPr lang="es-PE" sz="1400" b="1" dirty="0">
                <a:solidFill>
                  <a:srgbClr val="FFFFFF"/>
                </a:solidFill>
                <a:latin typeface="Calibri" charset="0"/>
                <a:ea typeface="Calibri" charset="0"/>
                <a:cs typeface="Calibri" charset="0"/>
              </a:rPr>
              <a:t>PROCESO</a:t>
            </a:r>
            <a:endParaRPr lang="es-ES_tradnl" sz="1400" dirty="0">
              <a:latin typeface="Calibri" charset="0"/>
              <a:ea typeface="Calibri" charset="0"/>
              <a:cs typeface="Calibri" charset="0"/>
            </a:endParaRPr>
          </a:p>
          <a:p>
            <a:pPr marL="4763" defTabSz="666750">
              <a:lnSpc>
                <a:spcPct val="90000"/>
              </a:lnSpc>
              <a:spcAft>
                <a:spcPts val="1200"/>
              </a:spcAft>
              <a:buClr>
                <a:schemeClr val="bg1"/>
              </a:buClr>
            </a:pPr>
            <a:r>
              <a:rPr lang="es-PE" sz="1400" dirty="0">
                <a:latin typeface="Calibri" charset="0"/>
                <a:ea typeface="Calibri" charset="0"/>
                <a:cs typeface="Calibri" charset="0"/>
              </a:rPr>
              <a:t>Secuencia de etapas que transforman los insumos en el producto terminado.</a:t>
            </a:r>
          </a:p>
          <a:p>
            <a:pPr marL="4763" lvl="0" defTabSz="666750">
              <a:lnSpc>
                <a:spcPct val="90000"/>
              </a:lnSpc>
              <a:spcAft>
                <a:spcPts val="1200"/>
              </a:spcAft>
              <a:buClr>
                <a:schemeClr val="bg1"/>
              </a:buClr>
            </a:pPr>
            <a:endParaRPr lang="es-PE" sz="1400" b="1" dirty="0">
              <a:solidFill>
                <a:schemeClr val="bg1"/>
              </a:solidFill>
              <a:latin typeface="Calibri" charset="0"/>
              <a:ea typeface="Calibri" charset="0"/>
              <a:cs typeface="Calibri" charset="0"/>
            </a:endParaRPr>
          </a:p>
        </p:txBody>
      </p:sp>
      <p:sp>
        <p:nvSpPr>
          <p:cNvPr id="42" name="Elipse 41"/>
          <p:cNvSpPr/>
          <p:nvPr/>
        </p:nvSpPr>
        <p:spPr>
          <a:xfrm>
            <a:off x="4491556" y="2906308"/>
            <a:ext cx="395709" cy="376075"/>
          </a:xfrm>
          <a:prstGeom prst="ellipse">
            <a:avLst/>
          </a:prstGeom>
          <a:solidFill>
            <a:srgbClr val="008E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3" name="Elipse 42"/>
          <p:cNvSpPr/>
          <p:nvPr/>
        </p:nvSpPr>
        <p:spPr>
          <a:xfrm>
            <a:off x="4427790" y="2892434"/>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4" name="Triángulo 43"/>
          <p:cNvSpPr/>
          <p:nvPr/>
        </p:nvSpPr>
        <p:spPr>
          <a:xfrm rot="5400000">
            <a:off x="4611563" y="3033155"/>
            <a:ext cx="186870" cy="122381"/>
          </a:xfrm>
          <a:prstGeom prst="triangl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5" name="Rectángulo redondeado 44"/>
          <p:cNvSpPr/>
          <p:nvPr/>
        </p:nvSpPr>
        <p:spPr>
          <a:xfrm>
            <a:off x="2579301" y="1597025"/>
            <a:ext cx="1973019" cy="2994640"/>
          </a:xfrm>
          <a:prstGeom prst="roundRect">
            <a:avLst>
              <a:gd name="adj" fmla="val 7402"/>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rtlCol="0" anchor="t"/>
          <a:lstStyle/>
          <a:p>
            <a:pPr marL="4763" lvl="0" defTabSz="577850">
              <a:spcAft>
                <a:spcPts val="600"/>
              </a:spcAft>
              <a:buClr>
                <a:schemeClr val="bg1"/>
              </a:buClr>
            </a:pPr>
            <a:r>
              <a:rPr lang="es-PE" sz="1400" b="1" dirty="0">
                <a:solidFill>
                  <a:srgbClr val="FFFFFF"/>
                </a:solidFill>
                <a:latin typeface="Calibri" charset="0"/>
                <a:ea typeface="Calibri" charset="0"/>
                <a:cs typeface="Calibri" charset="0"/>
              </a:rPr>
              <a:t>PRODUCTO</a:t>
            </a:r>
          </a:p>
          <a:p>
            <a:pPr marL="4763" lvl="0" defTabSz="577850">
              <a:lnSpc>
                <a:spcPct val="90000"/>
              </a:lnSpc>
              <a:spcAft>
                <a:spcPts val="600"/>
              </a:spcAft>
              <a:buClr>
                <a:schemeClr val="bg1"/>
              </a:buClr>
            </a:pPr>
            <a:r>
              <a:rPr lang="es-PE" sz="1400" dirty="0">
                <a:latin typeface="Calibri" charset="0"/>
                <a:ea typeface="Calibri" charset="0"/>
                <a:cs typeface="Calibri" charset="0"/>
              </a:rPr>
              <a:t>Con base a la transformación de </a:t>
            </a:r>
            <a:br>
              <a:rPr lang="es-PE" sz="1400" dirty="0">
                <a:latin typeface="Calibri" charset="0"/>
                <a:ea typeface="Calibri" charset="0"/>
                <a:cs typeface="Calibri" charset="0"/>
              </a:rPr>
            </a:br>
            <a:r>
              <a:rPr lang="es-PE" sz="1400" dirty="0">
                <a:latin typeface="Calibri" charset="0"/>
                <a:ea typeface="Calibri" charset="0"/>
                <a:cs typeface="Calibri" charset="0"/>
              </a:rPr>
              <a:t>las necesidades del cliente, traducidas a especificaciones, se configuran las características particulares del producto.</a:t>
            </a:r>
          </a:p>
        </p:txBody>
      </p:sp>
      <p:sp>
        <p:nvSpPr>
          <p:cNvPr id="46" name="Elipse 45"/>
          <p:cNvSpPr/>
          <p:nvPr/>
        </p:nvSpPr>
        <p:spPr>
          <a:xfrm>
            <a:off x="2419625" y="2906308"/>
            <a:ext cx="395709" cy="376075"/>
          </a:xfrm>
          <a:prstGeom prst="ellipse">
            <a:avLst/>
          </a:prstGeom>
          <a:solidFill>
            <a:srgbClr val="008E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7" name="Elipse 46"/>
          <p:cNvSpPr/>
          <p:nvPr/>
        </p:nvSpPr>
        <p:spPr>
          <a:xfrm>
            <a:off x="2355860" y="2892434"/>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8" name="Triángulo 47"/>
          <p:cNvSpPr/>
          <p:nvPr/>
        </p:nvSpPr>
        <p:spPr>
          <a:xfrm rot="5400000">
            <a:off x="2539633" y="3033155"/>
            <a:ext cx="186870" cy="122381"/>
          </a:xfrm>
          <a:prstGeom prst="triangl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9" name="Rectángulo redondeado 48"/>
          <p:cNvSpPr/>
          <p:nvPr/>
        </p:nvSpPr>
        <p:spPr>
          <a:xfrm>
            <a:off x="517617" y="1597025"/>
            <a:ext cx="1973019" cy="2994640"/>
          </a:xfrm>
          <a:prstGeom prst="roundRect">
            <a:avLst>
              <a:gd name="adj" fmla="val 7402"/>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rtlCol="0" anchor="t"/>
          <a:lstStyle/>
          <a:p>
            <a:pPr lvl="0" defTabSz="666750">
              <a:lnSpc>
                <a:spcPct val="90000"/>
              </a:lnSpc>
              <a:spcAft>
                <a:spcPts val="600"/>
              </a:spcAft>
              <a:buClr>
                <a:schemeClr val="bg1"/>
              </a:buClr>
            </a:pPr>
            <a:r>
              <a:rPr lang="es-PE" sz="1400" b="1" dirty="0">
                <a:solidFill>
                  <a:schemeClr val="bg1"/>
                </a:solidFill>
                <a:latin typeface="Calibri" charset="0"/>
                <a:ea typeface="Calibri" charset="0"/>
                <a:cs typeface="Calibri" charset="0"/>
              </a:rPr>
              <a:t>CLIENTE</a:t>
            </a:r>
          </a:p>
          <a:p>
            <a:pPr defTabSz="666750">
              <a:lnSpc>
                <a:spcPct val="90000"/>
              </a:lnSpc>
              <a:spcAft>
                <a:spcPts val="1200"/>
              </a:spcAft>
              <a:buClr>
                <a:schemeClr val="bg1"/>
              </a:buClr>
            </a:pPr>
            <a:r>
              <a:rPr lang="es-PE" sz="1400" dirty="0">
                <a:latin typeface="Calibri" charset="0"/>
                <a:ea typeface="Calibri" charset="0"/>
                <a:cs typeface="Calibri" charset="0"/>
              </a:rPr>
              <a:t>Las necesidades y expectativas definen las características de los productos que la organización producirá para él.</a:t>
            </a:r>
          </a:p>
        </p:txBody>
      </p:sp>
      <p:sp>
        <p:nvSpPr>
          <p:cNvPr id="50" name="Elipse 49"/>
          <p:cNvSpPr/>
          <p:nvPr/>
        </p:nvSpPr>
        <p:spPr>
          <a:xfrm>
            <a:off x="365364" y="2906308"/>
            <a:ext cx="395709" cy="376075"/>
          </a:xfrm>
          <a:prstGeom prst="ellipse">
            <a:avLst/>
          </a:prstGeom>
          <a:solidFill>
            <a:srgbClr val="008E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51" name="Elipse 50"/>
          <p:cNvSpPr/>
          <p:nvPr/>
        </p:nvSpPr>
        <p:spPr>
          <a:xfrm>
            <a:off x="301599" y="2892434"/>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52" name="Triángulo 51"/>
          <p:cNvSpPr/>
          <p:nvPr/>
        </p:nvSpPr>
        <p:spPr>
          <a:xfrm rot="5400000">
            <a:off x="485372" y="3033155"/>
            <a:ext cx="186870" cy="122381"/>
          </a:xfrm>
          <a:prstGeom prst="triangl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20"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ENFOQUE SISTÉMICO DE LA ORGANIZACIÓN</a:t>
            </a:r>
            <a:endParaRPr lang="es-PE" sz="1000" dirty="0">
              <a:solidFill>
                <a:schemeClr val="bg1">
                  <a:lumMod val="65000"/>
                </a:schemeClr>
              </a:solidFill>
              <a:latin typeface="Calibri" charset="0"/>
              <a:ea typeface="Calibri" charset="0"/>
              <a:cs typeface="Calibri" charset="0"/>
            </a:endParaRPr>
          </a:p>
        </p:txBody>
      </p:sp>
      <p:sp>
        <p:nvSpPr>
          <p:cNvPr id="19" name="Rectángulo 18">
            <a:extLst>
              <a:ext uri="{FF2B5EF4-FFF2-40B4-BE49-F238E27FC236}">
                <a16:creationId xmlns:a16="http://schemas.microsoft.com/office/drawing/2014/main" id="{8D26C3F2-2708-4765-9F35-566CAA799A96}"/>
              </a:ext>
            </a:extLst>
          </p:cNvPr>
          <p:cNvSpPr/>
          <p:nvPr/>
        </p:nvSpPr>
        <p:spPr>
          <a:xfrm>
            <a:off x="542812" y="877114"/>
            <a:ext cx="3884978" cy="246221"/>
          </a:xfrm>
          <a:prstGeom prst="rect">
            <a:avLst/>
          </a:prstGeom>
        </p:spPr>
        <p:txBody>
          <a:bodyPr wrap="square" lIns="0" tIns="0" rIns="0" bIns="0">
            <a:spAutoFit/>
          </a:bodyPr>
          <a:lstStyle/>
          <a:p>
            <a:r>
              <a:rPr lang="es-PE" sz="1600" b="1" dirty="0">
                <a:latin typeface="Calibri" charset="0"/>
                <a:ea typeface="Calibri" charset="0"/>
                <a:cs typeface="Calibri" charset="0"/>
              </a:rPr>
              <a:t>SISTEMA EMPRESA</a:t>
            </a:r>
            <a:endParaRPr lang="es-PE" sz="1200" b="1" dirty="0">
              <a:latin typeface="Calibri" charset="0"/>
              <a:ea typeface="Calibri" charset="0"/>
              <a:cs typeface="Calibri" charset="0"/>
            </a:endParaRPr>
          </a:p>
        </p:txBody>
      </p:sp>
    </p:spTree>
    <p:extLst>
      <p:ext uri="{BB962C8B-B14F-4D97-AF65-F5344CB8AC3E}">
        <p14:creationId xmlns:p14="http://schemas.microsoft.com/office/powerpoint/2010/main" val="78298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Conector recto de flecha 54"/>
          <p:cNvCxnSpPr/>
          <p:nvPr/>
        </p:nvCxnSpPr>
        <p:spPr>
          <a:xfrm>
            <a:off x="2286601" y="3783674"/>
            <a:ext cx="1681607" cy="867796"/>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p:cNvCxnSpPr/>
          <p:nvPr/>
        </p:nvCxnSpPr>
        <p:spPr>
          <a:xfrm flipH="1">
            <a:off x="5187481" y="3794042"/>
            <a:ext cx="1636772" cy="857428"/>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p:cNvCxnSpPr/>
          <p:nvPr/>
        </p:nvCxnSpPr>
        <p:spPr>
          <a:xfrm flipH="1">
            <a:off x="8023823" y="2604752"/>
            <a:ext cx="423626" cy="656016"/>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p:cNvCxnSpPr>
            <a:stCxn id="6" idx="2"/>
          </p:cNvCxnSpPr>
          <p:nvPr/>
        </p:nvCxnSpPr>
        <p:spPr>
          <a:xfrm flipH="1">
            <a:off x="2316629" y="2673082"/>
            <a:ext cx="1219332" cy="587578"/>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p:cNvCxnSpPr/>
          <p:nvPr/>
        </p:nvCxnSpPr>
        <p:spPr>
          <a:xfrm>
            <a:off x="5414727" y="2659168"/>
            <a:ext cx="1389824" cy="601600"/>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p:nvPr/>
        </p:nvCxnSpPr>
        <p:spPr>
          <a:xfrm>
            <a:off x="733658" y="2604752"/>
            <a:ext cx="409345" cy="656016"/>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ENFOQUE SISTÉMICO DE LA ORGANIZACIÓN</a:t>
            </a:r>
            <a:endParaRPr lang="es-PE" sz="1000" dirty="0">
              <a:solidFill>
                <a:schemeClr val="bg1">
                  <a:lumMod val="65000"/>
                </a:schemeClr>
              </a:solidFill>
              <a:latin typeface="Calibri" charset="0"/>
              <a:ea typeface="Calibri" charset="0"/>
              <a:cs typeface="Calibri" charset="0"/>
            </a:endParaRPr>
          </a:p>
        </p:txBody>
      </p:sp>
      <p:grpSp>
        <p:nvGrpSpPr>
          <p:cNvPr id="13" name="Agrupar 12"/>
          <p:cNvGrpSpPr/>
          <p:nvPr/>
        </p:nvGrpSpPr>
        <p:grpSpPr>
          <a:xfrm>
            <a:off x="503238" y="1936304"/>
            <a:ext cx="8172450" cy="743601"/>
            <a:chOff x="220841" y="2437749"/>
            <a:chExt cx="8454847" cy="743601"/>
          </a:xfrm>
        </p:grpSpPr>
        <p:sp>
          <p:nvSpPr>
            <p:cNvPr id="4" name="Rectángulo redondeado 3"/>
            <p:cNvSpPr/>
            <p:nvPr/>
          </p:nvSpPr>
          <p:spPr>
            <a:xfrm>
              <a:off x="220841" y="2451948"/>
              <a:ext cx="1915411" cy="722579"/>
            </a:xfrm>
            <a:prstGeom prst="roundRect">
              <a:avLst>
                <a:gd name="adj" fmla="val 47824"/>
              </a:avLst>
            </a:prstGeom>
            <a:solidFill>
              <a:schemeClr val="bg1"/>
            </a:solidFill>
            <a:ln w="1905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es-PE" sz="1600" b="1" dirty="0">
                  <a:solidFill>
                    <a:srgbClr val="00B1C3"/>
                  </a:solidFill>
                  <a:latin typeface="Calibri" charset="0"/>
                  <a:ea typeface="Calibri" charset="0"/>
                  <a:cs typeface="Calibri" charset="0"/>
                </a:rPr>
                <a:t>Recursos</a:t>
              </a:r>
            </a:p>
          </p:txBody>
        </p:sp>
        <p:sp>
          <p:nvSpPr>
            <p:cNvPr id="5" name="Elipse 4"/>
            <p:cNvSpPr/>
            <p:nvPr/>
          </p:nvSpPr>
          <p:spPr>
            <a:xfrm>
              <a:off x="1389819" y="2437749"/>
              <a:ext cx="746433" cy="743601"/>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Rectángulo redondeado 5"/>
            <p:cNvSpPr/>
            <p:nvPr/>
          </p:nvSpPr>
          <p:spPr>
            <a:xfrm>
              <a:off x="2400653" y="2451948"/>
              <a:ext cx="1915411" cy="722579"/>
            </a:xfrm>
            <a:prstGeom prst="roundRect">
              <a:avLst>
                <a:gd name="adj" fmla="val 47824"/>
              </a:avLst>
            </a:prstGeom>
            <a:solidFill>
              <a:schemeClr val="bg1"/>
            </a:solidFill>
            <a:ln w="1905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PE" sz="1600" b="1" dirty="0">
                  <a:solidFill>
                    <a:srgbClr val="00B1C3"/>
                  </a:solidFill>
                  <a:latin typeface="Calibri" charset="0"/>
                  <a:ea typeface="Calibri" charset="0"/>
                  <a:cs typeface="Calibri" charset="0"/>
                </a:rPr>
                <a:t>Proceso</a:t>
              </a:r>
              <a:endParaRPr lang="es-PE" sz="1100" b="1" dirty="0">
                <a:solidFill>
                  <a:srgbClr val="00B1C3"/>
                </a:solidFill>
                <a:latin typeface="Calibri" charset="0"/>
                <a:ea typeface="Calibri" charset="0"/>
                <a:cs typeface="Calibri" charset="0"/>
              </a:endParaRPr>
            </a:p>
          </p:txBody>
        </p:sp>
        <p:sp>
          <p:nvSpPr>
            <p:cNvPr id="7" name="Elipse 6"/>
            <p:cNvSpPr/>
            <p:nvPr/>
          </p:nvSpPr>
          <p:spPr>
            <a:xfrm>
              <a:off x="3569631" y="2437749"/>
              <a:ext cx="746433" cy="743601"/>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ángulo redondeado 8"/>
            <p:cNvSpPr/>
            <p:nvPr/>
          </p:nvSpPr>
          <p:spPr>
            <a:xfrm>
              <a:off x="4580465" y="2451948"/>
              <a:ext cx="1915411" cy="722579"/>
            </a:xfrm>
            <a:prstGeom prst="roundRect">
              <a:avLst>
                <a:gd name="adj" fmla="val 47824"/>
              </a:avLst>
            </a:prstGeom>
            <a:solidFill>
              <a:schemeClr val="bg1"/>
            </a:solidFill>
            <a:ln w="1905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es-PE" sz="1600" b="1" dirty="0">
                  <a:solidFill>
                    <a:srgbClr val="00B1C3"/>
                  </a:solidFill>
                  <a:latin typeface="Calibri" charset="0"/>
                  <a:ea typeface="Calibri" charset="0"/>
                  <a:cs typeface="Calibri" charset="0"/>
                </a:rPr>
                <a:t>Producto</a:t>
              </a:r>
            </a:p>
          </p:txBody>
        </p:sp>
        <p:sp>
          <p:nvSpPr>
            <p:cNvPr id="10" name="Elipse 9"/>
            <p:cNvSpPr/>
            <p:nvPr/>
          </p:nvSpPr>
          <p:spPr>
            <a:xfrm>
              <a:off x="5749443" y="2437749"/>
              <a:ext cx="746433" cy="743601"/>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ángulo redondeado 10"/>
            <p:cNvSpPr/>
            <p:nvPr/>
          </p:nvSpPr>
          <p:spPr>
            <a:xfrm>
              <a:off x="6760277" y="2451948"/>
              <a:ext cx="1915411" cy="722579"/>
            </a:xfrm>
            <a:prstGeom prst="roundRect">
              <a:avLst>
                <a:gd name="adj" fmla="val 47824"/>
              </a:avLst>
            </a:prstGeom>
            <a:solidFill>
              <a:schemeClr val="bg1"/>
            </a:solidFill>
            <a:ln w="1905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es-PE" sz="1600" b="1" dirty="0">
                  <a:solidFill>
                    <a:srgbClr val="00B1C3"/>
                  </a:solidFill>
                  <a:latin typeface="Calibri" charset="0"/>
                  <a:ea typeface="Calibri" charset="0"/>
                  <a:cs typeface="Calibri" charset="0"/>
                </a:rPr>
                <a:t>Cliente</a:t>
              </a:r>
            </a:p>
          </p:txBody>
        </p:sp>
        <p:sp>
          <p:nvSpPr>
            <p:cNvPr id="12" name="Elipse 11"/>
            <p:cNvSpPr/>
            <p:nvPr/>
          </p:nvSpPr>
          <p:spPr>
            <a:xfrm>
              <a:off x="7929255" y="2437749"/>
              <a:ext cx="746433" cy="743601"/>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4" name="Imagen 13"/>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tretch>
            <a:fillRect/>
          </a:stretch>
        </p:blipFill>
        <p:spPr>
          <a:xfrm>
            <a:off x="3855403" y="2069847"/>
            <a:ext cx="491047" cy="476513"/>
          </a:xfrm>
          <a:prstGeom prst="rect">
            <a:avLst/>
          </a:prstGeom>
        </p:spPr>
      </p:pic>
      <p:pic>
        <p:nvPicPr>
          <p:cNvPr id="15" name="Imagen 14"/>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500"/>
                    </a14:imgEffect>
                    <a14:imgEffect>
                      <a14:saturation sat="0"/>
                    </a14:imgEffect>
                  </a14:imgLayer>
                </a14:imgProps>
              </a:ext>
            </a:extLst>
          </a:blip>
          <a:stretch>
            <a:fillRect/>
          </a:stretch>
        </p:blipFill>
        <p:spPr>
          <a:xfrm>
            <a:off x="5974142" y="2069847"/>
            <a:ext cx="494542" cy="494542"/>
          </a:xfrm>
          <a:prstGeom prst="rect">
            <a:avLst/>
          </a:prstGeom>
        </p:spPr>
      </p:pic>
      <p:pic>
        <p:nvPicPr>
          <p:cNvPr id="16" name="Imagen 15"/>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Lst>
          </a:blip>
          <a:stretch>
            <a:fillRect/>
          </a:stretch>
        </p:blipFill>
        <p:spPr>
          <a:xfrm>
            <a:off x="8067666" y="2069847"/>
            <a:ext cx="494542" cy="494542"/>
          </a:xfrm>
          <a:prstGeom prst="rect">
            <a:avLst/>
          </a:prstGeom>
        </p:spPr>
      </p:pic>
      <p:pic>
        <p:nvPicPr>
          <p:cNvPr id="17" name="Imagen 16"/>
          <p:cNvPicPr>
            <a:picLocks noChangeAspect="1"/>
          </p:cNvPicPr>
          <p:nvPr/>
        </p:nvPicPr>
        <p:blipFill>
          <a:blip r:embed="rId9">
            <a:lum bright="70000" contrast="-70000"/>
            <a:extLst>
              <a:ext uri="{BEBA8EAE-BF5A-486C-A8C5-ECC9F3942E4B}">
                <a14:imgProps xmlns:a14="http://schemas.microsoft.com/office/drawing/2010/main">
                  <a14:imgLayer r:embed="rId10">
                    <a14:imgEffect>
                      <a14:colorTemperature colorTemp="1500"/>
                    </a14:imgEffect>
                    <a14:imgEffect>
                      <a14:saturation sat="0"/>
                    </a14:imgEffect>
                  </a14:imgLayer>
                </a14:imgProps>
              </a:ext>
            </a:extLst>
          </a:blip>
          <a:stretch>
            <a:fillRect/>
          </a:stretch>
        </p:blipFill>
        <p:spPr>
          <a:xfrm>
            <a:off x="1763032" y="2082546"/>
            <a:ext cx="476513" cy="476513"/>
          </a:xfrm>
          <a:prstGeom prst="rect">
            <a:avLst/>
          </a:prstGeom>
        </p:spPr>
      </p:pic>
      <p:cxnSp>
        <p:nvCxnSpPr>
          <p:cNvPr id="19" name="Conector recto de flecha 18"/>
          <p:cNvCxnSpPr/>
          <p:nvPr/>
        </p:nvCxnSpPr>
        <p:spPr>
          <a:xfrm flipH="1">
            <a:off x="2016491" y="1780223"/>
            <a:ext cx="867265" cy="0"/>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flipH="1">
            <a:off x="4100926" y="1780223"/>
            <a:ext cx="867265" cy="0"/>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flipH="1">
            <a:off x="6227763" y="1780223"/>
            <a:ext cx="867265" cy="0"/>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p:nvPr/>
        </p:nvCxnSpPr>
        <p:spPr>
          <a:xfrm>
            <a:off x="6227763" y="2851939"/>
            <a:ext cx="867265" cy="0"/>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a:off x="4100925" y="2851939"/>
            <a:ext cx="867265" cy="0"/>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p:nvPr/>
        </p:nvCxnSpPr>
        <p:spPr>
          <a:xfrm>
            <a:off x="2016490" y="2851939"/>
            <a:ext cx="867265" cy="0"/>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p:nvPr/>
        </p:nvCxnSpPr>
        <p:spPr>
          <a:xfrm flipV="1">
            <a:off x="7749970" y="1111045"/>
            <a:ext cx="0" cy="669178"/>
          </a:xfrm>
          <a:prstGeom prst="straightConnector1">
            <a:avLst/>
          </a:prstGeom>
          <a:ln w="28575">
            <a:solidFill>
              <a:srgbClr val="714F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p:nvPr/>
        </p:nvCxnSpPr>
        <p:spPr>
          <a:xfrm flipV="1">
            <a:off x="5642965" y="1111045"/>
            <a:ext cx="0" cy="669178"/>
          </a:xfrm>
          <a:prstGeom prst="straightConnector1">
            <a:avLst/>
          </a:prstGeom>
          <a:ln w="28575">
            <a:solidFill>
              <a:srgbClr val="714F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p:nvPr/>
        </p:nvCxnSpPr>
        <p:spPr>
          <a:xfrm flipV="1">
            <a:off x="3526128" y="1111045"/>
            <a:ext cx="0" cy="669178"/>
          </a:xfrm>
          <a:prstGeom prst="straightConnector1">
            <a:avLst/>
          </a:prstGeom>
          <a:ln w="28575">
            <a:solidFill>
              <a:srgbClr val="714F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p:cNvCxnSpPr/>
          <p:nvPr/>
        </p:nvCxnSpPr>
        <p:spPr>
          <a:xfrm flipV="1">
            <a:off x="1415470" y="1111045"/>
            <a:ext cx="0" cy="669178"/>
          </a:xfrm>
          <a:prstGeom prst="straightConnector1">
            <a:avLst/>
          </a:prstGeom>
          <a:ln w="28575">
            <a:solidFill>
              <a:srgbClr val="714F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p:cNvCxnSpPr/>
          <p:nvPr/>
        </p:nvCxnSpPr>
        <p:spPr>
          <a:xfrm flipH="1">
            <a:off x="1415472" y="924232"/>
            <a:ext cx="6334498" cy="0"/>
          </a:xfrm>
          <a:prstGeom prst="straightConnector1">
            <a:avLst/>
          </a:prstGeom>
          <a:ln w="28575">
            <a:solidFill>
              <a:srgbClr val="714F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Rectángulo redondeado 28"/>
          <p:cNvSpPr/>
          <p:nvPr/>
        </p:nvSpPr>
        <p:spPr>
          <a:xfrm>
            <a:off x="1143003" y="3260877"/>
            <a:ext cx="1219271" cy="582518"/>
          </a:xfrm>
          <a:prstGeom prst="round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dirty="0">
                <a:latin typeface="Calibri" charset="0"/>
                <a:ea typeface="Calibri" charset="0"/>
                <a:cs typeface="Calibri" charset="0"/>
              </a:rPr>
              <a:t>Eficiencia</a:t>
            </a:r>
          </a:p>
        </p:txBody>
      </p:sp>
      <p:sp>
        <p:nvSpPr>
          <p:cNvPr id="35" name="Rectángulo redondeado 34"/>
          <p:cNvSpPr/>
          <p:nvPr/>
        </p:nvSpPr>
        <p:spPr>
          <a:xfrm>
            <a:off x="3823772" y="3260768"/>
            <a:ext cx="1501176" cy="582518"/>
          </a:xfrm>
          <a:prstGeom prst="round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dirty="0">
                <a:latin typeface="Calibri" charset="0"/>
                <a:ea typeface="Calibri" charset="0"/>
                <a:cs typeface="Calibri" charset="0"/>
              </a:rPr>
              <a:t>Productividad</a:t>
            </a:r>
          </a:p>
        </p:txBody>
      </p:sp>
      <p:sp>
        <p:nvSpPr>
          <p:cNvPr id="36" name="Rectángulo redondeado 35"/>
          <p:cNvSpPr/>
          <p:nvPr/>
        </p:nvSpPr>
        <p:spPr>
          <a:xfrm>
            <a:off x="6804551" y="3260768"/>
            <a:ext cx="1219271" cy="582518"/>
          </a:xfrm>
          <a:prstGeom prst="round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dirty="0">
                <a:latin typeface="Calibri" charset="0"/>
                <a:ea typeface="Calibri" charset="0"/>
                <a:cs typeface="Calibri" charset="0"/>
              </a:rPr>
              <a:t>Eficacia</a:t>
            </a:r>
          </a:p>
        </p:txBody>
      </p:sp>
      <p:sp>
        <p:nvSpPr>
          <p:cNvPr id="37" name="Rectángulo redondeado 36"/>
          <p:cNvSpPr/>
          <p:nvPr/>
        </p:nvSpPr>
        <p:spPr>
          <a:xfrm>
            <a:off x="3968209" y="4651470"/>
            <a:ext cx="1219271" cy="582518"/>
          </a:xfrm>
          <a:prstGeom prst="round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dirty="0">
                <a:latin typeface="Calibri" charset="0"/>
                <a:ea typeface="Calibri" charset="0"/>
                <a:cs typeface="Calibri" charset="0"/>
              </a:rPr>
              <a:t>Efectividad</a:t>
            </a:r>
          </a:p>
        </p:txBody>
      </p:sp>
      <p:cxnSp>
        <p:nvCxnSpPr>
          <p:cNvPr id="39" name="Conector recto de flecha 38"/>
          <p:cNvCxnSpPr>
            <a:endCxn id="35" idx="1"/>
          </p:cNvCxnSpPr>
          <p:nvPr/>
        </p:nvCxnSpPr>
        <p:spPr>
          <a:xfrm>
            <a:off x="2362274" y="3552027"/>
            <a:ext cx="1461498" cy="0"/>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p:cNvCxnSpPr/>
          <p:nvPr/>
        </p:nvCxnSpPr>
        <p:spPr>
          <a:xfrm flipH="1">
            <a:off x="5324948" y="3552027"/>
            <a:ext cx="1479603" cy="0"/>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p:cNvCxnSpPr/>
          <p:nvPr/>
        </p:nvCxnSpPr>
        <p:spPr>
          <a:xfrm flipV="1">
            <a:off x="4572000" y="3852811"/>
            <a:ext cx="0" cy="773164"/>
          </a:xfrm>
          <a:prstGeom prst="straightConnector1">
            <a:avLst/>
          </a:prstGeom>
          <a:ln w="28575">
            <a:solidFill>
              <a:srgbClr val="714F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ángulo 41">
            <a:extLst>
              <a:ext uri="{FF2B5EF4-FFF2-40B4-BE49-F238E27FC236}">
                <a16:creationId xmlns:a16="http://schemas.microsoft.com/office/drawing/2014/main" id="{D141DB7B-3F40-4BE4-A4FE-7591AF27268F}"/>
              </a:ext>
            </a:extLst>
          </p:cNvPr>
          <p:cNvSpPr/>
          <p:nvPr/>
        </p:nvSpPr>
        <p:spPr>
          <a:xfrm>
            <a:off x="3700476" y="539669"/>
            <a:ext cx="3884978" cy="246221"/>
          </a:xfrm>
          <a:prstGeom prst="rect">
            <a:avLst/>
          </a:prstGeom>
        </p:spPr>
        <p:txBody>
          <a:bodyPr wrap="square" lIns="0" tIns="0" rIns="0" bIns="0">
            <a:spAutoFit/>
          </a:bodyPr>
          <a:lstStyle/>
          <a:p>
            <a:r>
              <a:rPr lang="es-PE" sz="1600" b="1" dirty="0">
                <a:latin typeface="Calibri" charset="0"/>
                <a:ea typeface="Calibri" charset="0"/>
                <a:cs typeface="Calibri" charset="0"/>
              </a:rPr>
              <a:t>SISTEMA EMPRESA</a:t>
            </a:r>
            <a:endParaRPr lang="es-PE" sz="1200" b="1" dirty="0">
              <a:latin typeface="Calibri" charset="0"/>
              <a:ea typeface="Calibri" charset="0"/>
              <a:cs typeface="Calibri" charset="0"/>
            </a:endParaRPr>
          </a:p>
        </p:txBody>
      </p:sp>
    </p:spTree>
    <p:extLst>
      <p:ext uri="{BB962C8B-B14F-4D97-AF65-F5344CB8AC3E}">
        <p14:creationId xmlns:p14="http://schemas.microsoft.com/office/powerpoint/2010/main" val="1904779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5993558" cy="387798"/>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Bold" charset="0"/>
                <a:ea typeface="Graphik Bold" charset="0"/>
                <a:cs typeface="Graphik Bold" charset="0"/>
              </a:rPr>
              <a:t>MODELO SIPOC</a:t>
            </a:r>
            <a:endParaRPr lang="es-ES" sz="1600" b="1" dirty="0">
              <a:solidFill>
                <a:schemeClr val="bg1"/>
              </a:solidFill>
              <a:latin typeface="Graphik Bold" charset="0"/>
              <a:ea typeface="Graphik Bold" charset="0"/>
              <a:cs typeface="Graphik Bold" charset="0"/>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1978686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076527" y="920365"/>
            <a:ext cx="3025867" cy="246221"/>
          </a:xfrm>
          <a:prstGeom prst="rect">
            <a:avLst/>
          </a:prstGeom>
        </p:spPr>
        <p:txBody>
          <a:bodyPr wrap="square" lIns="0" tIns="0" rIns="0" bIns="0">
            <a:spAutoFit/>
          </a:bodyPr>
          <a:lstStyle/>
          <a:p>
            <a:pPr algn="ctr">
              <a:spcBef>
                <a:spcPts val="0"/>
              </a:spcBef>
              <a:spcAft>
                <a:spcPts val="600"/>
              </a:spcAft>
              <a:defRPr/>
            </a:pPr>
            <a:r>
              <a:rPr lang="es-PE" sz="1600" b="1" dirty="0">
                <a:latin typeface="Calibri" charset="0"/>
                <a:ea typeface="Calibri" charset="0"/>
                <a:cs typeface="Calibri" charset="0"/>
              </a:rPr>
              <a:t>PROCESO INTERNO</a:t>
            </a:r>
            <a:endParaRPr lang="es-ES" sz="1600" b="1" dirty="0">
              <a:latin typeface="Calibri" charset="0"/>
              <a:ea typeface="Calibri" charset="0"/>
              <a:cs typeface="Calibri" charset="0"/>
            </a:endParaRPr>
          </a:p>
        </p:txBody>
      </p:sp>
      <p:grpSp>
        <p:nvGrpSpPr>
          <p:cNvPr id="9" name="Agrupar 8"/>
          <p:cNvGrpSpPr/>
          <p:nvPr/>
        </p:nvGrpSpPr>
        <p:grpSpPr>
          <a:xfrm>
            <a:off x="503237" y="1655543"/>
            <a:ext cx="8172451" cy="365282"/>
            <a:chOff x="503237" y="1655543"/>
            <a:chExt cx="7697335" cy="365282"/>
          </a:xfrm>
        </p:grpSpPr>
        <p:sp>
          <p:nvSpPr>
            <p:cNvPr id="4" name="Rectángulo 3"/>
            <p:cNvSpPr/>
            <p:nvPr/>
          </p:nvSpPr>
          <p:spPr>
            <a:xfrm>
              <a:off x="503237" y="1655543"/>
              <a:ext cx="1499299" cy="365282"/>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b="1" dirty="0">
                  <a:latin typeface="Calibri" charset="0"/>
                  <a:ea typeface="Calibri" charset="0"/>
                  <a:cs typeface="Calibri" charset="0"/>
                </a:rPr>
                <a:t>S</a:t>
              </a:r>
              <a:r>
                <a:rPr lang="es-PE" sz="1600" dirty="0">
                  <a:latin typeface="Calibri" charset="0"/>
                  <a:ea typeface="Calibri" charset="0"/>
                  <a:cs typeface="Calibri" charset="0"/>
                </a:rPr>
                <a:t>upplier</a:t>
              </a:r>
            </a:p>
          </p:txBody>
        </p:sp>
        <p:sp>
          <p:nvSpPr>
            <p:cNvPr id="5" name="Rectángulo 4"/>
            <p:cNvSpPr/>
            <p:nvPr/>
          </p:nvSpPr>
          <p:spPr>
            <a:xfrm>
              <a:off x="2052746" y="1655543"/>
              <a:ext cx="1499299" cy="365282"/>
            </a:xfrm>
            <a:prstGeom prst="rect">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b="1" dirty="0">
                  <a:latin typeface="Calibri" charset="0"/>
                  <a:ea typeface="Calibri" charset="0"/>
                  <a:cs typeface="Calibri" charset="0"/>
                </a:rPr>
                <a:t>I</a:t>
              </a:r>
              <a:r>
                <a:rPr lang="es-PE" sz="1600" dirty="0">
                  <a:latin typeface="Calibri" charset="0"/>
                  <a:ea typeface="Calibri" charset="0"/>
                  <a:cs typeface="Calibri" charset="0"/>
                </a:rPr>
                <a:t>nput</a:t>
              </a:r>
            </a:p>
          </p:txBody>
        </p:sp>
        <p:sp>
          <p:nvSpPr>
            <p:cNvPr id="6" name="Rectángulo 5"/>
            <p:cNvSpPr/>
            <p:nvPr/>
          </p:nvSpPr>
          <p:spPr>
            <a:xfrm>
              <a:off x="3602255" y="1655543"/>
              <a:ext cx="1499299" cy="365282"/>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b="1" dirty="0">
                  <a:latin typeface="Calibri" charset="0"/>
                  <a:ea typeface="Calibri" charset="0"/>
                  <a:cs typeface="Calibri" charset="0"/>
                </a:rPr>
                <a:t>P</a:t>
              </a:r>
              <a:r>
                <a:rPr lang="es-PE" sz="1600" dirty="0">
                  <a:latin typeface="Calibri" charset="0"/>
                  <a:ea typeface="Calibri" charset="0"/>
                  <a:cs typeface="Calibri" charset="0"/>
                </a:rPr>
                <a:t>rocess</a:t>
              </a:r>
            </a:p>
          </p:txBody>
        </p:sp>
        <p:sp>
          <p:nvSpPr>
            <p:cNvPr id="7" name="Rectángulo 6"/>
            <p:cNvSpPr/>
            <p:nvPr/>
          </p:nvSpPr>
          <p:spPr>
            <a:xfrm>
              <a:off x="5151764" y="1655543"/>
              <a:ext cx="1499299" cy="365282"/>
            </a:xfrm>
            <a:prstGeom prst="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b="1" dirty="0">
                  <a:latin typeface="Calibri" charset="0"/>
                  <a:ea typeface="Calibri" charset="0"/>
                  <a:cs typeface="Calibri" charset="0"/>
                </a:rPr>
                <a:t>O</a:t>
              </a:r>
              <a:r>
                <a:rPr lang="es-PE" sz="1600" dirty="0">
                  <a:latin typeface="Calibri" charset="0"/>
                  <a:ea typeface="Calibri" charset="0"/>
                  <a:cs typeface="Calibri" charset="0"/>
                </a:rPr>
                <a:t>utput</a:t>
              </a:r>
            </a:p>
          </p:txBody>
        </p:sp>
        <p:sp>
          <p:nvSpPr>
            <p:cNvPr id="8" name="Rectángulo 7"/>
            <p:cNvSpPr/>
            <p:nvPr/>
          </p:nvSpPr>
          <p:spPr>
            <a:xfrm>
              <a:off x="6701273" y="1655543"/>
              <a:ext cx="1499299" cy="365282"/>
            </a:xfrm>
            <a:prstGeom prst="rect">
              <a:avLst/>
            </a:prstGeom>
            <a:solidFill>
              <a:srgbClr val="FD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b="1" dirty="0">
                  <a:latin typeface="Calibri" charset="0"/>
                  <a:ea typeface="Calibri" charset="0"/>
                  <a:cs typeface="Calibri" charset="0"/>
                </a:rPr>
                <a:t>C</a:t>
              </a:r>
              <a:r>
                <a:rPr lang="es-PE" sz="1600" dirty="0">
                  <a:latin typeface="Calibri" charset="0"/>
                  <a:ea typeface="Calibri" charset="0"/>
                  <a:cs typeface="Calibri" charset="0"/>
                </a:rPr>
                <a:t>ustomer</a:t>
              </a:r>
            </a:p>
          </p:txBody>
        </p:sp>
      </p:grpSp>
      <p:sp>
        <p:nvSpPr>
          <p:cNvPr id="11" name="Rectángulo 10"/>
          <p:cNvSpPr/>
          <p:nvPr/>
        </p:nvSpPr>
        <p:spPr>
          <a:xfrm>
            <a:off x="503238" y="3496628"/>
            <a:ext cx="1591843" cy="1737360"/>
          </a:xfrm>
          <a:prstGeom prst="rect">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tlCol="0" anchor="t"/>
          <a:lstStyle/>
          <a:p>
            <a:r>
              <a:rPr lang="es-PE" sz="1400" dirty="0">
                <a:solidFill>
                  <a:schemeClr val="tx1"/>
                </a:solidFill>
                <a:latin typeface="Calibri" charset="0"/>
                <a:ea typeface="Calibri" charset="0"/>
                <a:cs typeface="Calibri" charset="0"/>
              </a:rPr>
              <a:t>Los que nos proveen de materia prima</a:t>
            </a:r>
          </a:p>
        </p:txBody>
      </p:sp>
      <p:sp>
        <p:nvSpPr>
          <p:cNvPr id="12" name="Rectángulo 11"/>
          <p:cNvSpPr/>
          <p:nvPr/>
        </p:nvSpPr>
        <p:spPr>
          <a:xfrm>
            <a:off x="2148390" y="3496628"/>
            <a:ext cx="1591843" cy="1737360"/>
          </a:xfrm>
          <a:prstGeom prst="rect">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tlCol="0" anchor="t"/>
          <a:lstStyle/>
          <a:p>
            <a:r>
              <a:rPr lang="es-PE" sz="1400" dirty="0">
                <a:solidFill>
                  <a:schemeClr val="tx1"/>
                </a:solidFill>
                <a:latin typeface="Calibri" charset="0"/>
                <a:ea typeface="Calibri" charset="0"/>
                <a:cs typeface="Calibri" charset="0"/>
              </a:rPr>
              <a:t>Materia prima </a:t>
            </a:r>
          </a:p>
          <a:p>
            <a:r>
              <a:rPr lang="es-PE" sz="1400" dirty="0">
                <a:solidFill>
                  <a:schemeClr val="tx1"/>
                </a:solidFill>
                <a:latin typeface="Calibri" charset="0"/>
                <a:ea typeface="Calibri" charset="0"/>
                <a:cs typeface="Calibri" charset="0"/>
              </a:rPr>
              <a:t>o producto</a:t>
            </a:r>
          </a:p>
          <a:p>
            <a:r>
              <a:rPr lang="es-PE" sz="1400" dirty="0">
                <a:solidFill>
                  <a:schemeClr val="tx1"/>
                </a:solidFill>
                <a:latin typeface="Calibri" charset="0"/>
                <a:ea typeface="Calibri" charset="0"/>
                <a:cs typeface="Calibri" charset="0"/>
              </a:rPr>
              <a:t>pre elaborado</a:t>
            </a:r>
          </a:p>
        </p:txBody>
      </p:sp>
      <p:sp>
        <p:nvSpPr>
          <p:cNvPr id="13" name="Rectángulo 12"/>
          <p:cNvSpPr/>
          <p:nvPr/>
        </p:nvSpPr>
        <p:spPr>
          <a:xfrm>
            <a:off x="3793542" y="3496628"/>
            <a:ext cx="1591843" cy="1737360"/>
          </a:xfrm>
          <a:prstGeom prst="rect">
            <a:avLst/>
          </a:prstGeom>
          <a:solidFill>
            <a:srgbClr val="D4CBE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tlCol="0" anchor="t"/>
          <a:lstStyle/>
          <a:p>
            <a:r>
              <a:rPr lang="es-PE" sz="1400" dirty="0">
                <a:solidFill>
                  <a:schemeClr val="tx1"/>
                </a:solidFill>
                <a:latin typeface="Calibri" charset="0"/>
                <a:ea typeface="Calibri" charset="0"/>
                <a:cs typeface="Calibri" charset="0"/>
              </a:rPr>
              <a:t>Secuencia de pasos o proceso de transformación de la materia prima en productos </a:t>
            </a:r>
          </a:p>
        </p:txBody>
      </p:sp>
      <p:sp>
        <p:nvSpPr>
          <p:cNvPr id="14" name="Rectángulo 13"/>
          <p:cNvSpPr/>
          <p:nvPr/>
        </p:nvSpPr>
        <p:spPr>
          <a:xfrm>
            <a:off x="5438694" y="3496628"/>
            <a:ext cx="1591843" cy="1737360"/>
          </a:xfrm>
          <a:prstGeom prst="rect">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tlCol="0" anchor="t"/>
          <a:lstStyle/>
          <a:p>
            <a:r>
              <a:rPr lang="es-PE" sz="1400" dirty="0">
                <a:solidFill>
                  <a:schemeClr val="tx1"/>
                </a:solidFill>
                <a:latin typeface="Calibri" charset="0"/>
                <a:ea typeface="Calibri" charset="0"/>
                <a:cs typeface="Calibri" charset="0"/>
              </a:rPr>
              <a:t>El producto o servicios creados</a:t>
            </a:r>
          </a:p>
        </p:txBody>
      </p:sp>
      <p:sp>
        <p:nvSpPr>
          <p:cNvPr id="15" name="Rectángulo 14"/>
          <p:cNvSpPr/>
          <p:nvPr/>
        </p:nvSpPr>
        <p:spPr>
          <a:xfrm>
            <a:off x="7083846" y="3496628"/>
            <a:ext cx="1591843" cy="1737360"/>
          </a:xfrm>
          <a:prstGeom prst="rect">
            <a:avLst/>
          </a:prstGeom>
          <a:solidFill>
            <a:srgbClr val="FFEDB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tlCol="0" anchor="t"/>
          <a:lstStyle/>
          <a:p>
            <a:r>
              <a:rPr lang="es-PE" sz="1400" dirty="0">
                <a:solidFill>
                  <a:schemeClr val="tx1"/>
                </a:solidFill>
                <a:latin typeface="Calibri" charset="0"/>
                <a:ea typeface="Calibri" charset="0"/>
                <a:cs typeface="Calibri" charset="0"/>
              </a:rPr>
              <a:t>Los grupos o individuos externos a la organización que reciben nuestros productos o servicios</a:t>
            </a:r>
          </a:p>
        </p:txBody>
      </p:sp>
      <p:pic>
        <p:nvPicPr>
          <p:cNvPr id="16" name="Imagen 1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438692" y="2062578"/>
            <a:ext cx="1591843" cy="1386255"/>
          </a:xfrm>
          <a:prstGeom prst="rect">
            <a:avLst/>
          </a:prstGeom>
        </p:spPr>
      </p:pic>
      <p:pic>
        <p:nvPicPr>
          <p:cNvPr id="17" name="Imagen 1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083845" y="2062578"/>
            <a:ext cx="1591842" cy="1386255"/>
          </a:xfrm>
          <a:prstGeom prst="rect">
            <a:avLst/>
          </a:prstGeom>
        </p:spPr>
      </p:pic>
      <p:pic>
        <p:nvPicPr>
          <p:cNvPr id="18" name="Imagen 17"/>
          <p:cNvPicPr>
            <a:picLocks noChangeAspect="1"/>
          </p:cNvPicPr>
          <p:nvPr/>
        </p:nvPicPr>
        <p:blipFill rotWithShape="1">
          <a:blip r:embed="rId5" cstate="print">
            <a:extLst>
              <a:ext uri="{28A0092B-C50C-407E-A947-70E740481C1C}">
                <a14:useLocalDpi xmlns:a14="http://schemas.microsoft.com/office/drawing/2010/main" val="0"/>
              </a:ext>
            </a:extLst>
          </a:blip>
          <a:srcRect l="12723" r="10685"/>
          <a:stretch/>
        </p:blipFill>
        <p:spPr>
          <a:xfrm>
            <a:off x="3793541" y="2062578"/>
            <a:ext cx="1591840" cy="1386255"/>
          </a:xfrm>
          <a:prstGeom prst="rect">
            <a:avLst/>
          </a:prstGeom>
        </p:spPr>
      </p:pic>
      <p:pic>
        <p:nvPicPr>
          <p:cNvPr id="19" name="Imagen 18"/>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2148389" y="2062578"/>
            <a:ext cx="1591841" cy="1389695"/>
          </a:xfrm>
          <a:prstGeom prst="rect">
            <a:avLst/>
          </a:prstGeom>
        </p:spPr>
      </p:pic>
      <p:pic>
        <p:nvPicPr>
          <p:cNvPr id="20" name="Imagen 19"/>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503237" y="2062578"/>
            <a:ext cx="1591841" cy="1386255"/>
          </a:xfrm>
          <a:prstGeom prst="rect">
            <a:avLst/>
          </a:prstGeom>
        </p:spPr>
      </p:pic>
      <p:sp>
        <p:nvSpPr>
          <p:cNvPr id="2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ENFOQUE SISTÉMICO DE LA ORGANIZACIÓN</a:t>
            </a:r>
            <a:endParaRPr lang="es-PE" sz="1000" dirty="0">
              <a:solidFill>
                <a:schemeClr val="bg1">
                  <a:lumMod val="65000"/>
                </a:schemeClr>
              </a:solidFill>
              <a:latin typeface="Calibri" charset="0"/>
              <a:ea typeface="Calibri" charset="0"/>
              <a:cs typeface="Calibri" charset="0"/>
            </a:endParaRPr>
          </a:p>
        </p:txBody>
      </p:sp>
      <p:cxnSp>
        <p:nvCxnSpPr>
          <p:cNvPr id="23" name="Conector recto de flecha 22"/>
          <p:cNvCxnSpPr/>
          <p:nvPr/>
        </p:nvCxnSpPr>
        <p:spPr>
          <a:xfrm>
            <a:off x="3377730" y="1309688"/>
            <a:ext cx="2423461" cy="0"/>
          </a:xfrm>
          <a:prstGeom prst="straightConnector1">
            <a:avLst/>
          </a:prstGeom>
          <a:ln w="28575">
            <a:solidFill>
              <a:srgbClr val="714F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149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object 7"/>
          <p:cNvSpPr txBox="1"/>
          <p:nvPr/>
        </p:nvSpPr>
        <p:spPr>
          <a:xfrm>
            <a:off x="1282298" y="918373"/>
            <a:ext cx="4990683" cy="1292662"/>
          </a:xfrm>
          <a:prstGeom prst="rect">
            <a:avLst/>
          </a:prstGeom>
        </p:spPr>
        <p:txBody>
          <a:bodyPr vert="horz" wrap="square" lIns="0" tIns="0" rIns="0" bIns="0" rtlCol="0">
            <a:spAutoFit/>
          </a:bodyPr>
          <a:lstStyle/>
          <a:p>
            <a:pPr marL="11725">
              <a:buSzPct val="100000"/>
              <a:tabLst>
                <a:tab pos="121285" algn="l"/>
              </a:tabLst>
            </a:pPr>
            <a:r>
              <a:rPr lang="es-ES_tradnl" sz="1400" spc="-10" dirty="0">
                <a:solidFill>
                  <a:srgbClr val="262626"/>
                </a:solidFill>
                <a:latin typeface="Calibri" charset="0"/>
                <a:ea typeface="Calibri" charset="0"/>
                <a:cs typeface="Calibri" charset="0"/>
              </a:rPr>
              <a:t>Comprender la contribución de los procesos en el logro de los objetivos organizacionales.</a:t>
            </a:r>
          </a:p>
          <a:p>
            <a:pPr marL="11725">
              <a:buSzPct val="100000"/>
              <a:tabLst>
                <a:tab pos="121285" algn="l"/>
              </a:tabLst>
            </a:pPr>
            <a:endParaRPr lang="es-ES_tradnl" sz="1400" spc="-10" dirty="0">
              <a:solidFill>
                <a:srgbClr val="262626"/>
              </a:solidFill>
              <a:latin typeface="Calibri" charset="0"/>
              <a:ea typeface="Calibri" charset="0"/>
              <a:cs typeface="Calibri" charset="0"/>
            </a:endParaRPr>
          </a:p>
          <a:p>
            <a:pPr marL="11725">
              <a:buSzPct val="100000"/>
              <a:tabLst>
                <a:tab pos="121285" algn="l"/>
              </a:tabLst>
            </a:pPr>
            <a:r>
              <a:rPr lang="es-ES_tradnl" sz="1400" spc="-10" dirty="0">
                <a:solidFill>
                  <a:srgbClr val="262626"/>
                </a:solidFill>
                <a:latin typeface="Calibri" charset="0"/>
                <a:ea typeface="Calibri" charset="0"/>
                <a:cs typeface="Calibri" charset="0"/>
              </a:rPr>
              <a:t>Explicar los elementos que constituyen un sistema empresa.</a:t>
            </a:r>
          </a:p>
          <a:p>
            <a:pPr marL="11725">
              <a:buSzPct val="100000"/>
              <a:tabLst>
                <a:tab pos="121285" algn="l"/>
              </a:tabLst>
            </a:pPr>
            <a:endParaRPr lang="es-ES_tradnl" sz="1400" spc="-10" dirty="0">
              <a:solidFill>
                <a:srgbClr val="262626"/>
              </a:solidFill>
              <a:latin typeface="Calibri" charset="0"/>
              <a:ea typeface="Calibri" charset="0"/>
              <a:cs typeface="Calibri" charset="0"/>
            </a:endParaRPr>
          </a:p>
          <a:p>
            <a:pPr marL="11725">
              <a:buSzPct val="100000"/>
              <a:tabLst>
                <a:tab pos="121285" algn="l"/>
              </a:tabLst>
            </a:pPr>
            <a:r>
              <a:rPr lang="es-ES_tradnl" sz="1400" spc="-10" dirty="0">
                <a:solidFill>
                  <a:srgbClr val="262626"/>
                </a:solidFill>
                <a:latin typeface="Calibri" charset="0"/>
                <a:ea typeface="Calibri" charset="0"/>
                <a:cs typeface="Calibri" charset="0"/>
              </a:rPr>
              <a:t>Utilizar SIPOC como herramienta de caracterización de procesos.</a:t>
            </a:r>
          </a:p>
        </p:txBody>
      </p:sp>
      <p:pic>
        <p:nvPicPr>
          <p:cNvPr id="6" name="Imagen 5"/>
          <p:cNvPicPr>
            <a:picLocks noChangeAspect="1"/>
          </p:cNvPicPr>
          <p:nvPr/>
        </p:nvPicPr>
        <p:blipFill>
          <a:blip r:embed="rId3"/>
          <a:stretch>
            <a:fillRect/>
          </a:stretch>
        </p:blipFill>
        <p:spPr>
          <a:xfrm>
            <a:off x="1010839" y="954885"/>
            <a:ext cx="117851" cy="121369"/>
          </a:xfrm>
          <a:prstGeom prst="rect">
            <a:avLst/>
          </a:prstGeom>
        </p:spPr>
      </p:pic>
      <p:pic>
        <p:nvPicPr>
          <p:cNvPr id="14" name="Imagen 13"/>
          <p:cNvPicPr>
            <a:picLocks noChangeAspect="1"/>
          </p:cNvPicPr>
          <p:nvPr/>
        </p:nvPicPr>
        <p:blipFill>
          <a:blip r:embed="rId3"/>
          <a:stretch>
            <a:fillRect/>
          </a:stretch>
        </p:blipFill>
        <p:spPr>
          <a:xfrm>
            <a:off x="1010839" y="1609022"/>
            <a:ext cx="117851" cy="121369"/>
          </a:xfrm>
          <a:prstGeom prst="rect">
            <a:avLst/>
          </a:prstGeom>
        </p:spPr>
      </p:pic>
      <p:sp>
        <p:nvSpPr>
          <p:cNvPr id="2" name="Rectángulo 1"/>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a:blip r:embed="rId3"/>
          <a:stretch>
            <a:fillRect/>
          </a:stretch>
        </p:blipFill>
        <p:spPr>
          <a:xfrm>
            <a:off x="1010839" y="2036376"/>
            <a:ext cx="117851" cy="121369"/>
          </a:xfrm>
          <a:prstGeom prst="rect">
            <a:avLst/>
          </a:prstGeom>
        </p:spPr>
      </p:pic>
      <p:sp>
        <p:nvSpPr>
          <p:cNvPr id="9" name="Rectángulo 8"/>
          <p:cNvSpPr/>
          <p:nvPr/>
        </p:nvSpPr>
        <p:spPr>
          <a:xfrm>
            <a:off x="367553" y="5298141"/>
            <a:ext cx="3792071" cy="290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1" name="Imagen 10"/>
          <p:cNvPicPr>
            <a:picLocks noChangeAspect="1"/>
          </p:cNvPicPr>
          <p:nvPr/>
        </p:nvPicPr>
        <p:blipFill>
          <a:blip r:embed="rId4" cstate="print">
            <a:alphaModFix amt="42000"/>
            <a:extLst>
              <a:ext uri="{28A0092B-C50C-407E-A947-70E740481C1C}">
                <a14:useLocalDpi xmlns:a14="http://schemas.microsoft.com/office/drawing/2010/main" val="0"/>
              </a:ext>
            </a:extLst>
          </a:blip>
          <a:stretch>
            <a:fillRect/>
          </a:stretch>
        </p:blipFill>
        <p:spPr>
          <a:xfrm>
            <a:off x="6986661" y="3052731"/>
            <a:ext cx="1689027" cy="2181257"/>
          </a:xfrm>
          <a:prstGeom prst="rect">
            <a:avLst/>
          </a:prstGeom>
        </p:spPr>
      </p:pic>
      <p:sp>
        <p:nvSpPr>
          <p:cNvPr id="12" name="Rectangle 5">
            <a:extLst>
              <a:ext uri="{FF2B5EF4-FFF2-40B4-BE49-F238E27FC236}">
                <a16:creationId xmlns:a16="http://schemas.microsoft.com/office/drawing/2014/main" id="{2199AD25-1E86-534E-BABC-75471B028361}"/>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INTRODUCCIÓN </a:t>
            </a:r>
          </a:p>
        </p:txBody>
      </p:sp>
    </p:spTree>
    <p:extLst>
      <p:ext uri="{BB962C8B-B14F-4D97-AF65-F5344CB8AC3E}">
        <p14:creationId xmlns:p14="http://schemas.microsoft.com/office/powerpoint/2010/main" val="783239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80615"/>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MODELO SIPOC</a:t>
            </a:r>
            <a:endParaRPr lang="es-PE" sz="1000" dirty="0">
              <a:solidFill>
                <a:schemeClr val="bg1">
                  <a:lumMod val="65000"/>
                </a:schemeClr>
              </a:solidFill>
              <a:latin typeface="Calibri" charset="0"/>
              <a:ea typeface="Calibri" charset="0"/>
              <a:cs typeface="Calibri" charset="0"/>
            </a:endParaRPr>
          </a:p>
        </p:txBody>
      </p:sp>
      <p:sp>
        <p:nvSpPr>
          <p:cNvPr id="15" name="Rectángulo 14">
            <a:extLst>
              <a:ext uri="{FF2B5EF4-FFF2-40B4-BE49-F238E27FC236}">
                <a16:creationId xmlns:a16="http://schemas.microsoft.com/office/drawing/2014/main" id="{7841CF62-6D90-43E4-9AFA-55837029ADF5}"/>
              </a:ext>
            </a:extLst>
          </p:cNvPr>
          <p:cNvSpPr/>
          <p:nvPr/>
        </p:nvSpPr>
        <p:spPr>
          <a:xfrm>
            <a:off x="2075794" y="619425"/>
            <a:ext cx="4992412" cy="569387"/>
          </a:xfrm>
          <a:prstGeom prst="rect">
            <a:avLst/>
          </a:prstGeom>
        </p:spPr>
        <p:txBody>
          <a:bodyPr wrap="square" lIns="0" tIns="0" rIns="0" bIns="0">
            <a:spAutoFit/>
          </a:bodyPr>
          <a:lstStyle/>
          <a:p>
            <a:pPr algn="ctr">
              <a:spcBef>
                <a:spcPts val="0"/>
              </a:spcBef>
              <a:spcAft>
                <a:spcPts val="600"/>
              </a:spcAft>
              <a:defRPr/>
            </a:pPr>
            <a:r>
              <a:rPr lang="es-ES" sz="1600" b="1" dirty="0">
                <a:latin typeface="Calibri" charset="0"/>
                <a:ea typeface="Calibri" charset="0"/>
                <a:cs typeface="Calibri" charset="0"/>
              </a:rPr>
              <a:t>P</a:t>
            </a:r>
            <a:r>
              <a:rPr lang="es-PE" sz="1600" b="1" dirty="0">
                <a:latin typeface="Calibri" charset="0"/>
                <a:ea typeface="Calibri" charset="0"/>
                <a:cs typeface="Calibri" charset="0"/>
              </a:rPr>
              <a:t>ROCESO DE PREPARACIÓN DE LA HAMBURGUESA</a:t>
            </a:r>
          </a:p>
          <a:p>
            <a:pPr algn="ctr">
              <a:spcBef>
                <a:spcPts val="0"/>
              </a:spcBef>
              <a:spcAft>
                <a:spcPts val="600"/>
              </a:spcAft>
              <a:defRPr/>
            </a:pPr>
            <a:r>
              <a:rPr lang="es-ES" sz="1600" b="1" dirty="0">
                <a:latin typeface="Calibri" charset="0"/>
                <a:ea typeface="Calibri" charset="0"/>
                <a:cs typeface="Calibri" charset="0"/>
              </a:rPr>
              <a:t>(Empresa: Restaurante de comida rápida)</a:t>
            </a:r>
          </a:p>
        </p:txBody>
      </p:sp>
      <p:pic>
        <p:nvPicPr>
          <p:cNvPr id="4" name="Imagen 3">
            <a:extLst>
              <a:ext uri="{FF2B5EF4-FFF2-40B4-BE49-F238E27FC236}">
                <a16:creationId xmlns:a16="http://schemas.microsoft.com/office/drawing/2014/main" id="{E6E5E952-42AB-4F90-8F1E-DBD5414A4D34}"/>
              </a:ext>
            </a:extLst>
          </p:cNvPr>
          <p:cNvPicPr>
            <a:picLocks noChangeAspect="1"/>
          </p:cNvPicPr>
          <p:nvPr/>
        </p:nvPicPr>
        <p:blipFill>
          <a:blip r:embed="rId3"/>
          <a:stretch>
            <a:fillRect/>
          </a:stretch>
        </p:blipFill>
        <p:spPr>
          <a:xfrm>
            <a:off x="1427747" y="1318881"/>
            <a:ext cx="6545179" cy="3820516"/>
          </a:xfrm>
          <a:prstGeom prst="rect">
            <a:avLst/>
          </a:prstGeom>
        </p:spPr>
      </p:pic>
      <p:sp>
        <p:nvSpPr>
          <p:cNvPr id="5" name="Elipse 4">
            <a:extLst>
              <a:ext uri="{FF2B5EF4-FFF2-40B4-BE49-F238E27FC236}">
                <a16:creationId xmlns:a16="http://schemas.microsoft.com/office/drawing/2014/main" id="{DEF1C38A-7905-4FF2-B519-3FE51ED3FDAC}"/>
              </a:ext>
            </a:extLst>
          </p:cNvPr>
          <p:cNvSpPr/>
          <p:nvPr/>
        </p:nvSpPr>
        <p:spPr>
          <a:xfrm>
            <a:off x="4443664" y="4491789"/>
            <a:ext cx="481263" cy="449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1</a:t>
            </a:r>
            <a:endParaRPr lang="es-PE" dirty="0"/>
          </a:p>
        </p:txBody>
      </p:sp>
      <p:sp>
        <p:nvSpPr>
          <p:cNvPr id="7" name="Elipse 6">
            <a:extLst>
              <a:ext uri="{FF2B5EF4-FFF2-40B4-BE49-F238E27FC236}">
                <a16:creationId xmlns:a16="http://schemas.microsoft.com/office/drawing/2014/main" id="{9DCD33FB-D2EC-4AD2-8E6D-51BA807F5555}"/>
              </a:ext>
            </a:extLst>
          </p:cNvPr>
          <p:cNvSpPr/>
          <p:nvPr/>
        </p:nvSpPr>
        <p:spPr>
          <a:xfrm>
            <a:off x="5799224" y="4467727"/>
            <a:ext cx="481263" cy="449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2</a:t>
            </a:r>
            <a:endParaRPr lang="es-PE" dirty="0"/>
          </a:p>
        </p:txBody>
      </p:sp>
      <p:sp>
        <p:nvSpPr>
          <p:cNvPr id="8" name="Elipse 7">
            <a:extLst>
              <a:ext uri="{FF2B5EF4-FFF2-40B4-BE49-F238E27FC236}">
                <a16:creationId xmlns:a16="http://schemas.microsoft.com/office/drawing/2014/main" id="{5CDBD456-90A5-43A5-BBA3-D284F7168CC4}"/>
              </a:ext>
            </a:extLst>
          </p:cNvPr>
          <p:cNvSpPr/>
          <p:nvPr/>
        </p:nvSpPr>
        <p:spPr>
          <a:xfrm>
            <a:off x="7002384" y="4491789"/>
            <a:ext cx="481263" cy="449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a:t>
            </a:r>
            <a:endParaRPr lang="es-PE" dirty="0"/>
          </a:p>
        </p:txBody>
      </p:sp>
      <p:sp>
        <p:nvSpPr>
          <p:cNvPr id="9" name="Elipse 8">
            <a:extLst>
              <a:ext uri="{FF2B5EF4-FFF2-40B4-BE49-F238E27FC236}">
                <a16:creationId xmlns:a16="http://schemas.microsoft.com/office/drawing/2014/main" id="{0CD754E8-6301-4B0E-97C8-1D47D4EC5E61}"/>
              </a:ext>
            </a:extLst>
          </p:cNvPr>
          <p:cNvSpPr/>
          <p:nvPr/>
        </p:nvSpPr>
        <p:spPr>
          <a:xfrm>
            <a:off x="3132222" y="4491789"/>
            <a:ext cx="481263" cy="449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4</a:t>
            </a:r>
            <a:endParaRPr lang="es-PE" dirty="0"/>
          </a:p>
        </p:txBody>
      </p:sp>
      <p:sp>
        <p:nvSpPr>
          <p:cNvPr id="10" name="Elipse 9">
            <a:extLst>
              <a:ext uri="{FF2B5EF4-FFF2-40B4-BE49-F238E27FC236}">
                <a16:creationId xmlns:a16="http://schemas.microsoft.com/office/drawing/2014/main" id="{A72E1A52-1ED6-4EA9-8236-5B65873AA0C5}"/>
              </a:ext>
            </a:extLst>
          </p:cNvPr>
          <p:cNvSpPr/>
          <p:nvPr/>
        </p:nvSpPr>
        <p:spPr>
          <a:xfrm>
            <a:off x="1766637" y="4491789"/>
            <a:ext cx="481263" cy="449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5</a:t>
            </a:r>
            <a:endParaRPr lang="es-PE" dirty="0"/>
          </a:p>
        </p:txBody>
      </p:sp>
      <p:sp>
        <p:nvSpPr>
          <p:cNvPr id="6" name="CuadroTexto 5">
            <a:extLst>
              <a:ext uri="{FF2B5EF4-FFF2-40B4-BE49-F238E27FC236}">
                <a16:creationId xmlns:a16="http://schemas.microsoft.com/office/drawing/2014/main" id="{BFFD0199-5697-4F0E-9E5C-12D6347603DC}"/>
              </a:ext>
            </a:extLst>
          </p:cNvPr>
          <p:cNvSpPr txBox="1"/>
          <p:nvPr/>
        </p:nvSpPr>
        <p:spPr>
          <a:xfrm>
            <a:off x="6761953" y="3641925"/>
            <a:ext cx="920445" cy="523220"/>
          </a:xfrm>
          <a:prstGeom prst="rect">
            <a:avLst/>
          </a:prstGeom>
          <a:noFill/>
          <a:ln>
            <a:solidFill>
              <a:srgbClr val="EE4639"/>
            </a:solidFill>
          </a:ln>
        </p:spPr>
        <p:txBody>
          <a:bodyPr wrap="none" rtlCol="0">
            <a:spAutoFit/>
          </a:bodyPr>
          <a:lstStyle/>
          <a:p>
            <a:r>
              <a:rPr lang="es-ES" sz="1400" dirty="0"/>
              <a:t>-</a:t>
            </a:r>
            <a:r>
              <a:rPr lang="es-ES" sz="1400" b="1" dirty="0">
                <a:latin typeface="Ink Free" panose="03080402000500000000" pitchFamily="66" charset="0"/>
              </a:rPr>
              <a:t>Reciclaje </a:t>
            </a:r>
          </a:p>
          <a:p>
            <a:r>
              <a:rPr lang="es-ES" sz="1400" b="1" dirty="0">
                <a:latin typeface="Ink Free" panose="03080402000500000000" pitchFamily="66" charset="0"/>
              </a:rPr>
              <a:t>culinario</a:t>
            </a:r>
            <a:endParaRPr lang="es-PE" sz="1400" b="1" dirty="0">
              <a:latin typeface="Ink Free" panose="03080402000500000000" pitchFamily="66" charset="0"/>
            </a:endParaRPr>
          </a:p>
        </p:txBody>
      </p:sp>
    </p:spTree>
    <p:extLst>
      <p:ext uri="{BB962C8B-B14F-4D97-AF65-F5344CB8AC3E}">
        <p14:creationId xmlns:p14="http://schemas.microsoft.com/office/powerpoint/2010/main" val="615580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80615"/>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MODELO SIPOC</a:t>
            </a:r>
            <a:endParaRPr lang="es-PE" sz="1000" dirty="0">
              <a:solidFill>
                <a:schemeClr val="bg1">
                  <a:lumMod val="65000"/>
                </a:schemeClr>
              </a:solidFill>
              <a:latin typeface="Calibri" charset="0"/>
              <a:ea typeface="Calibri" charset="0"/>
              <a:cs typeface="Calibri" charset="0"/>
            </a:endParaRPr>
          </a:p>
        </p:txBody>
      </p:sp>
      <p:pic>
        <p:nvPicPr>
          <p:cNvPr id="3" name="Imagen 2">
            <a:extLst>
              <a:ext uri="{FF2B5EF4-FFF2-40B4-BE49-F238E27FC236}">
                <a16:creationId xmlns:a16="http://schemas.microsoft.com/office/drawing/2014/main" id="{FFB86D2C-D3A0-413E-B27F-92B2AFDE5AB2}"/>
              </a:ext>
            </a:extLst>
          </p:cNvPr>
          <p:cNvPicPr>
            <a:picLocks noChangeAspect="1"/>
          </p:cNvPicPr>
          <p:nvPr/>
        </p:nvPicPr>
        <p:blipFill>
          <a:blip r:embed="rId2"/>
          <a:stretch>
            <a:fillRect/>
          </a:stretch>
        </p:blipFill>
        <p:spPr>
          <a:xfrm>
            <a:off x="864184" y="1318881"/>
            <a:ext cx="7415632" cy="3729821"/>
          </a:xfrm>
          <a:prstGeom prst="rect">
            <a:avLst/>
          </a:prstGeom>
        </p:spPr>
      </p:pic>
      <p:sp>
        <p:nvSpPr>
          <p:cNvPr id="15" name="Rectángulo 14">
            <a:extLst>
              <a:ext uri="{FF2B5EF4-FFF2-40B4-BE49-F238E27FC236}">
                <a16:creationId xmlns:a16="http://schemas.microsoft.com/office/drawing/2014/main" id="{7841CF62-6D90-43E4-9AFA-55837029ADF5}"/>
              </a:ext>
            </a:extLst>
          </p:cNvPr>
          <p:cNvSpPr/>
          <p:nvPr/>
        </p:nvSpPr>
        <p:spPr>
          <a:xfrm>
            <a:off x="2402998" y="449864"/>
            <a:ext cx="4113413" cy="246221"/>
          </a:xfrm>
          <a:prstGeom prst="rect">
            <a:avLst/>
          </a:prstGeom>
        </p:spPr>
        <p:txBody>
          <a:bodyPr wrap="square" lIns="0" tIns="0" rIns="0" bIns="0">
            <a:spAutoFit/>
          </a:bodyPr>
          <a:lstStyle/>
          <a:p>
            <a:pPr algn="ctr">
              <a:spcBef>
                <a:spcPts val="0"/>
              </a:spcBef>
              <a:spcAft>
                <a:spcPts val="600"/>
              </a:spcAft>
              <a:defRPr/>
            </a:pPr>
            <a:r>
              <a:rPr lang="es-PE" sz="1600" b="1" dirty="0">
                <a:latin typeface="Calibri" charset="0"/>
                <a:ea typeface="Calibri" charset="0"/>
                <a:cs typeface="Calibri" charset="0"/>
              </a:rPr>
              <a:t>SERVICIO DE SEGUIMIENTO POST-VENTA</a:t>
            </a:r>
            <a:endParaRPr lang="es-ES" sz="1600" b="1" dirty="0">
              <a:latin typeface="Calibri" charset="0"/>
              <a:ea typeface="Calibri" charset="0"/>
              <a:cs typeface="Calibri" charset="0"/>
            </a:endParaRPr>
          </a:p>
        </p:txBody>
      </p:sp>
      <p:sp>
        <p:nvSpPr>
          <p:cNvPr id="16" name="Elipse 15">
            <a:extLst>
              <a:ext uri="{FF2B5EF4-FFF2-40B4-BE49-F238E27FC236}">
                <a16:creationId xmlns:a16="http://schemas.microsoft.com/office/drawing/2014/main" id="{86E3580B-E4CB-4260-828D-4B2CD9093DBD}"/>
              </a:ext>
            </a:extLst>
          </p:cNvPr>
          <p:cNvSpPr/>
          <p:nvPr/>
        </p:nvSpPr>
        <p:spPr>
          <a:xfrm>
            <a:off x="4331368" y="869702"/>
            <a:ext cx="481263" cy="449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1</a:t>
            </a:r>
            <a:endParaRPr lang="es-PE" dirty="0"/>
          </a:p>
        </p:txBody>
      </p:sp>
      <p:sp>
        <p:nvSpPr>
          <p:cNvPr id="17" name="Elipse 16">
            <a:extLst>
              <a:ext uri="{FF2B5EF4-FFF2-40B4-BE49-F238E27FC236}">
                <a16:creationId xmlns:a16="http://schemas.microsoft.com/office/drawing/2014/main" id="{6E7D31E2-75A4-4FCE-AF53-5A1FF6B2283B}"/>
              </a:ext>
            </a:extLst>
          </p:cNvPr>
          <p:cNvSpPr/>
          <p:nvPr/>
        </p:nvSpPr>
        <p:spPr>
          <a:xfrm>
            <a:off x="5824329" y="869702"/>
            <a:ext cx="481263" cy="449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2</a:t>
            </a:r>
            <a:endParaRPr lang="es-PE" dirty="0"/>
          </a:p>
        </p:txBody>
      </p:sp>
      <p:sp>
        <p:nvSpPr>
          <p:cNvPr id="18" name="Elipse 17">
            <a:extLst>
              <a:ext uri="{FF2B5EF4-FFF2-40B4-BE49-F238E27FC236}">
                <a16:creationId xmlns:a16="http://schemas.microsoft.com/office/drawing/2014/main" id="{EC7FD75A-6898-4DB0-9F0D-AEA5142A4841}"/>
              </a:ext>
            </a:extLst>
          </p:cNvPr>
          <p:cNvSpPr/>
          <p:nvPr/>
        </p:nvSpPr>
        <p:spPr>
          <a:xfrm>
            <a:off x="7317290" y="869702"/>
            <a:ext cx="481263" cy="449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a:t>
            </a:r>
            <a:endParaRPr lang="es-PE" dirty="0"/>
          </a:p>
        </p:txBody>
      </p:sp>
      <p:sp>
        <p:nvSpPr>
          <p:cNvPr id="19" name="Elipse 18">
            <a:extLst>
              <a:ext uri="{FF2B5EF4-FFF2-40B4-BE49-F238E27FC236}">
                <a16:creationId xmlns:a16="http://schemas.microsoft.com/office/drawing/2014/main" id="{60FC04D2-A829-43B8-999F-38B1CAAB774D}"/>
              </a:ext>
            </a:extLst>
          </p:cNvPr>
          <p:cNvSpPr/>
          <p:nvPr/>
        </p:nvSpPr>
        <p:spPr>
          <a:xfrm>
            <a:off x="2821404" y="869701"/>
            <a:ext cx="481263" cy="449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4</a:t>
            </a:r>
            <a:endParaRPr lang="es-PE" dirty="0"/>
          </a:p>
        </p:txBody>
      </p:sp>
      <p:sp>
        <p:nvSpPr>
          <p:cNvPr id="20" name="Elipse 19">
            <a:extLst>
              <a:ext uri="{FF2B5EF4-FFF2-40B4-BE49-F238E27FC236}">
                <a16:creationId xmlns:a16="http://schemas.microsoft.com/office/drawing/2014/main" id="{BF9F9A93-4FC8-4B3B-8801-D4C5AB1B5B61}"/>
              </a:ext>
            </a:extLst>
          </p:cNvPr>
          <p:cNvSpPr/>
          <p:nvPr/>
        </p:nvSpPr>
        <p:spPr>
          <a:xfrm>
            <a:off x="1345447" y="869700"/>
            <a:ext cx="481263" cy="449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5</a:t>
            </a:r>
            <a:endParaRPr lang="es-PE" dirty="0"/>
          </a:p>
        </p:txBody>
      </p:sp>
    </p:spTree>
    <p:extLst>
      <p:ext uri="{BB962C8B-B14F-4D97-AF65-F5344CB8AC3E}">
        <p14:creationId xmlns:p14="http://schemas.microsoft.com/office/powerpoint/2010/main" val="2130603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80615"/>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MODELO SIPOC</a:t>
            </a:r>
            <a:endParaRPr lang="es-PE" sz="1000" dirty="0">
              <a:solidFill>
                <a:schemeClr val="bg1">
                  <a:lumMod val="65000"/>
                </a:schemeClr>
              </a:solidFill>
              <a:latin typeface="Calibri" charset="0"/>
              <a:ea typeface="Calibri" charset="0"/>
              <a:cs typeface="Calibri" charset="0"/>
            </a:endParaRPr>
          </a:p>
        </p:txBody>
      </p:sp>
      <p:sp>
        <p:nvSpPr>
          <p:cNvPr id="15" name="Rectángulo 14">
            <a:extLst>
              <a:ext uri="{FF2B5EF4-FFF2-40B4-BE49-F238E27FC236}">
                <a16:creationId xmlns:a16="http://schemas.microsoft.com/office/drawing/2014/main" id="{7841CF62-6D90-43E4-9AFA-55837029ADF5}"/>
              </a:ext>
            </a:extLst>
          </p:cNvPr>
          <p:cNvSpPr/>
          <p:nvPr/>
        </p:nvSpPr>
        <p:spPr>
          <a:xfrm>
            <a:off x="412198" y="2365057"/>
            <a:ext cx="3714326" cy="815608"/>
          </a:xfrm>
          <a:prstGeom prst="rect">
            <a:avLst/>
          </a:prstGeom>
        </p:spPr>
        <p:txBody>
          <a:bodyPr wrap="square" lIns="0" tIns="0" rIns="0" bIns="0">
            <a:spAutoFit/>
          </a:bodyPr>
          <a:lstStyle/>
          <a:p>
            <a:pPr algn="ctr">
              <a:spcBef>
                <a:spcPts val="0"/>
              </a:spcBef>
              <a:spcAft>
                <a:spcPts val="600"/>
              </a:spcAft>
              <a:defRPr/>
            </a:pPr>
            <a:r>
              <a:rPr lang="es-PE" sz="1600" b="1" dirty="0">
                <a:latin typeface="Calibri" charset="0"/>
                <a:ea typeface="Calibri" charset="0"/>
                <a:cs typeface="Calibri" charset="0"/>
              </a:rPr>
              <a:t>CONTACT CENTER </a:t>
            </a:r>
          </a:p>
          <a:p>
            <a:pPr algn="ctr">
              <a:spcBef>
                <a:spcPts val="0"/>
              </a:spcBef>
              <a:spcAft>
                <a:spcPts val="600"/>
              </a:spcAft>
              <a:defRPr/>
            </a:pPr>
            <a:r>
              <a:rPr lang="es-PE" sz="1600" b="1" dirty="0">
                <a:latin typeface="Calibri" charset="0"/>
                <a:ea typeface="Calibri" charset="0"/>
                <a:cs typeface="Calibri" charset="0"/>
              </a:rPr>
              <a:t>(Reservas, cancelaciones e información al cliente) </a:t>
            </a:r>
            <a:endParaRPr lang="es-ES" sz="1600" b="1" dirty="0">
              <a:latin typeface="Calibri" charset="0"/>
              <a:ea typeface="Calibri" charset="0"/>
              <a:cs typeface="Calibri" charset="0"/>
            </a:endParaRPr>
          </a:p>
        </p:txBody>
      </p:sp>
      <p:pic>
        <p:nvPicPr>
          <p:cNvPr id="1026" name="Picture 2" descr="https://www.ingenioempresa.com/wp-content/uploads/2017/08/Ejemplo-de-diagrama-SIPOC.png">
            <a:extLst>
              <a:ext uri="{FF2B5EF4-FFF2-40B4-BE49-F238E27FC236}">
                <a16:creationId xmlns:a16="http://schemas.microsoft.com/office/drawing/2014/main" id="{20FE5BB3-661F-4860-9A58-7AE4DDD4D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0"/>
            <a:ext cx="4316413"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108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4" name="Grupo 3">
            <a:extLst>
              <a:ext uri="{FF2B5EF4-FFF2-40B4-BE49-F238E27FC236}">
                <a16:creationId xmlns:a16="http://schemas.microsoft.com/office/drawing/2014/main" id="{8A495D6D-73E7-D64C-AD5A-8212D6B1E2F3}"/>
              </a:ext>
            </a:extLst>
          </p:cNvPr>
          <p:cNvGrpSpPr/>
          <p:nvPr/>
        </p:nvGrpSpPr>
        <p:grpSpPr>
          <a:xfrm>
            <a:off x="2506315" y="2194222"/>
            <a:ext cx="4581728" cy="1326557"/>
            <a:chOff x="2403187" y="2211377"/>
            <a:chExt cx="4581728" cy="1326557"/>
          </a:xfrm>
        </p:grpSpPr>
        <p:sp>
          <p:nvSpPr>
            <p:cNvPr id="6" name="CuadroTexto 5">
              <a:extLst>
                <a:ext uri="{FF2B5EF4-FFF2-40B4-BE49-F238E27FC236}">
                  <a16:creationId xmlns:a16="http://schemas.microsoft.com/office/drawing/2014/main" id="{682CC9F8-A9FF-BF41-B987-57AFB7D160FE}"/>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8" name="Imagen 7">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2108250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object 7"/>
          <p:cNvSpPr txBox="1"/>
          <p:nvPr/>
        </p:nvSpPr>
        <p:spPr>
          <a:xfrm>
            <a:off x="1279544" y="912813"/>
            <a:ext cx="5426055" cy="3231654"/>
          </a:xfrm>
          <a:prstGeom prst="rect">
            <a:avLst/>
          </a:prstGeom>
        </p:spPr>
        <p:txBody>
          <a:bodyPr vert="horz" wrap="square" lIns="0" tIns="0" rIns="0" bIns="0" rtlCol="0">
            <a:spAutoFit/>
          </a:bodyPr>
          <a:lstStyle/>
          <a:p>
            <a:r>
              <a:rPr lang="es-PE" sz="1400" dirty="0">
                <a:latin typeface="Calibri" charset="0"/>
                <a:ea typeface="Calibri" charset="0"/>
                <a:cs typeface="Calibri" charset="0"/>
              </a:rPr>
              <a:t>El enfoque de gestión basado en procesos no es un fin en sí mismo. Los procesos deben formar parte de un sistema y contribuir a la obtención de buenos resultados globales en la organización, que podrán estar referidos a uno o varios de sus grupos de interés. Para esto es necesario:</a:t>
            </a:r>
          </a:p>
          <a:p>
            <a:endParaRPr lang="es-PE" sz="1400" dirty="0">
              <a:latin typeface="Calibri" charset="0"/>
              <a:ea typeface="Calibri" charset="0"/>
              <a:cs typeface="Calibri" charset="0"/>
            </a:endParaRPr>
          </a:p>
          <a:p>
            <a:pPr marL="223838" indent="-215900">
              <a:buFont typeface="+mj-lt"/>
              <a:buAutoNum type="alphaLcPeriod"/>
            </a:pPr>
            <a:r>
              <a:rPr lang="es-PE" sz="1400" dirty="0">
                <a:latin typeface="Calibri" charset="0"/>
                <a:ea typeface="Calibri" charset="0"/>
                <a:cs typeface="Calibri" charset="0"/>
              </a:rPr>
              <a:t>Determinar los objetivos globales de la organización </a:t>
            </a:r>
          </a:p>
          <a:p>
            <a:pPr marL="223838" indent="-215900">
              <a:buFont typeface="+mj-lt"/>
              <a:buAutoNum type="alphaLcPeriod"/>
            </a:pPr>
            <a:r>
              <a:rPr lang="es-PE" sz="1400" dirty="0">
                <a:latin typeface="Calibri" charset="0"/>
                <a:ea typeface="Calibri" charset="0"/>
                <a:cs typeface="Calibri" charset="0"/>
              </a:rPr>
              <a:t>Identificar los procesos CLAVE en la estructura de procesos </a:t>
            </a:r>
          </a:p>
          <a:p>
            <a:pPr marL="223838" indent="-215900">
              <a:buFont typeface="+mj-lt"/>
              <a:buAutoNum type="alphaLcPeriod"/>
            </a:pPr>
            <a:r>
              <a:rPr lang="es-PE" sz="1400" dirty="0">
                <a:latin typeface="Calibri" charset="0"/>
                <a:ea typeface="Calibri" charset="0"/>
                <a:cs typeface="Calibri" charset="0"/>
              </a:rPr>
              <a:t>Establecer los objetivos en los procesos CLAVE </a:t>
            </a:r>
          </a:p>
          <a:p>
            <a:pPr marL="223838" indent="-215900">
              <a:buFont typeface="+mj-lt"/>
              <a:buAutoNum type="alphaLcPeriod"/>
            </a:pPr>
            <a:r>
              <a:rPr lang="es-PE" sz="1400" dirty="0">
                <a:latin typeface="Calibri" charset="0"/>
                <a:ea typeface="Calibri" charset="0"/>
                <a:cs typeface="Calibri" charset="0"/>
              </a:rPr>
              <a:t>Establecer las metas y/o acciones para la consecución de los objetivos</a:t>
            </a:r>
          </a:p>
          <a:p>
            <a:endParaRPr lang="es-PE" sz="1400" dirty="0">
              <a:latin typeface="Calibri" charset="0"/>
              <a:ea typeface="Calibri" charset="0"/>
              <a:cs typeface="Calibri" charset="0"/>
            </a:endParaRPr>
          </a:p>
          <a:p>
            <a:r>
              <a:rPr lang="es-PE" sz="1400" dirty="0">
                <a:latin typeface="Calibri" charset="0"/>
                <a:ea typeface="Calibri" charset="0"/>
                <a:cs typeface="Calibri" charset="0"/>
              </a:rPr>
              <a:t>Una empresa es un sistema, y este sistema está constituido por: Producto, Cliente, Procesos y Recursos. </a:t>
            </a:r>
          </a:p>
          <a:p>
            <a:endParaRPr lang="es-PE" sz="1400" dirty="0">
              <a:latin typeface="Calibri" charset="0"/>
              <a:ea typeface="Calibri" charset="0"/>
              <a:cs typeface="Calibri" charset="0"/>
            </a:endParaRPr>
          </a:p>
          <a:p>
            <a:r>
              <a:rPr lang="es-PE" sz="1400" dirty="0">
                <a:latin typeface="Calibri" charset="0"/>
                <a:ea typeface="Calibri" charset="0"/>
                <a:cs typeface="Calibri" charset="0"/>
              </a:rPr>
              <a:t>Productividad, se puede definir como la relación que existe entre la producción, y los recursos empleados.</a:t>
            </a:r>
          </a:p>
        </p:txBody>
      </p:sp>
      <p:pic>
        <p:nvPicPr>
          <p:cNvPr id="8" name="Imagen 7"/>
          <p:cNvPicPr>
            <a:picLocks noChangeAspect="1"/>
          </p:cNvPicPr>
          <p:nvPr/>
        </p:nvPicPr>
        <p:blipFill>
          <a:blip r:embed="rId3"/>
          <a:stretch>
            <a:fillRect/>
          </a:stretch>
        </p:blipFill>
        <p:spPr>
          <a:xfrm>
            <a:off x="1011260" y="954885"/>
            <a:ext cx="114138" cy="117546"/>
          </a:xfrm>
          <a:prstGeom prst="rect">
            <a:avLst/>
          </a:prstGeom>
        </p:spPr>
      </p:pic>
      <p:sp>
        <p:nvSpPr>
          <p:cNvPr id="16" name="Rectángulo 15"/>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9" name="Imagen 8"/>
          <p:cNvPicPr>
            <a:picLocks noChangeAspect="1"/>
          </p:cNvPicPr>
          <p:nvPr/>
        </p:nvPicPr>
        <p:blipFill>
          <a:blip r:embed="rId3"/>
          <a:stretch>
            <a:fillRect/>
          </a:stretch>
        </p:blipFill>
        <p:spPr>
          <a:xfrm>
            <a:off x="1011260" y="3104364"/>
            <a:ext cx="114138" cy="117546"/>
          </a:xfrm>
          <a:prstGeom prst="rect">
            <a:avLst/>
          </a:prstGeom>
        </p:spPr>
      </p:pic>
      <p:pic>
        <p:nvPicPr>
          <p:cNvPr id="10" name="Imagen 9"/>
          <p:cNvPicPr>
            <a:picLocks noChangeAspect="1"/>
          </p:cNvPicPr>
          <p:nvPr/>
        </p:nvPicPr>
        <p:blipFill>
          <a:blip r:embed="rId3"/>
          <a:stretch>
            <a:fillRect/>
          </a:stretch>
        </p:blipFill>
        <p:spPr>
          <a:xfrm>
            <a:off x="1011260" y="3746254"/>
            <a:ext cx="114138" cy="117546"/>
          </a:xfrm>
          <a:prstGeom prst="rect">
            <a:avLst/>
          </a:prstGeom>
        </p:spPr>
      </p:pic>
      <p:pic>
        <p:nvPicPr>
          <p:cNvPr id="11" name="Imagen 10"/>
          <p:cNvPicPr>
            <a:picLocks noChangeAspect="1"/>
          </p:cNvPicPr>
          <p:nvPr/>
        </p:nvPicPr>
        <p:blipFill>
          <a:blip r:embed="rId4" cstate="print">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sp>
        <p:nvSpPr>
          <p:cNvPr id="12" name="Rectangle 5">
            <a:extLst>
              <a:ext uri="{FF2B5EF4-FFF2-40B4-BE49-F238E27FC236}">
                <a16:creationId xmlns:a16="http://schemas.microsoft.com/office/drawing/2014/main" id="{F173ED09-E76E-B340-A3DB-C291EA828DAB}"/>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spTree>
    <p:extLst>
      <p:ext uri="{BB962C8B-B14F-4D97-AF65-F5344CB8AC3E}">
        <p14:creationId xmlns:p14="http://schemas.microsoft.com/office/powerpoint/2010/main" val="2034184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DA42F00-38E7-0C47-BDD0-50DCE8597847}"/>
              </a:ext>
            </a:extLst>
          </p:cNvPr>
          <p:cNvSpPr/>
          <p:nvPr/>
        </p:nvSpPr>
        <p:spPr>
          <a:xfrm>
            <a:off x="683568" y="481236"/>
            <a:ext cx="909992" cy="193899"/>
          </a:xfrm>
          <a:prstGeom prst="rect">
            <a:avLst/>
          </a:prstGeom>
        </p:spPr>
        <p:txBody>
          <a:bodyPr wrap="square" lIns="0" tIns="0" rIns="0" bIns="0">
            <a:spAutoFit/>
          </a:bodyPr>
          <a:lstStyle/>
          <a:p>
            <a:pPr>
              <a:lnSpc>
                <a:spcPct val="90000"/>
              </a:lnSpc>
              <a:spcBef>
                <a:spcPts val="0"/>
              </a:spcBef>
              <a:defRPr/>
            </a:pPr>
            <a:r>
              <a:rPr lang="es-PE" sz="1400" b="1">
                <a:solidFill>
                  <a:srgbClr val="00B1C3"/>
                </a:solidFill>
                <a:latin typeface="Calibri" charset="0"/>
                <a:ea typeface="Calibri" charset="0"/>
                <a:cs typeface="Calibri" charset="0"/>
              </a:rPr>
              <a:t>ACTIVIDAD</a:t>
            </a:r>
            <a:endParaRPr lang="es-ES" sz="1600" b="1" dirty="0">
              <a:solidFill>
                <a:srgbClr val="00B1C3"/>
              </a:solidFill>
              <a:latin typeface="Calibri" charset="0"/>
              <a:ea typeface="Calibri" charset="0"/>
              <a:cs typeface="Calibri" charset="0"/>
            </a:endParaRPr>
          </a:p>
        </p:txBody>
      </p:sp>
      <p:grpSp>
        <p:nvGrpSpPr>
          <p:cNvPr id="9" name="Agrupar 7">
            <a:extLst>
              <a:ext uri="{FF2B5EF4-FFF2-40B4-BE49-F238E27FC236}">
                <a16:creationId xmlns:a16="http://schemas.microsoft.com/office/drawing/2014/main" id="{C1009D55-C843-C946-8EC7-F7F8D2C27332}"/>
              </a:ext>
            </a:extLst>
          </p:cNvPr>
          <p:cNvGrpSpPr/>
          <p:nvPr/>
        </p:nvGrpSpPr>
        <p:grpSpPr>
          <a:xfrm>
            <a:off x="514858" y="499074"/>
            <a:ext cx="131794" cy="132296"/>
            <a:chOff x="511902" y="912278"/>
            <a:chExt cx="281320" cy="282391"/>
          </a:xfrm>
        </p:grpSpPr>
        <p:sp>
          <p:nvSpPr>
            <p:cNvPr id="10" name="Elipse 9">
              <a:extLst>
                <a:ext uri="{FF2B5EF4-FFF2-40B4-BE49-F238E27FC236}">
                  <a16:creationId xmlns:a16="http://schemas.microsoft.com/office/drawing/2014/main" id="{84C8B161-EAED-6847-9CFF-F251AC09DD35}"/>
                </a:ext>
              </a:extLst>
            </p:cNvPr>
            <p:cNvSpPr/>
            <p:nvPr/>
          </p:nvSpPr>
          <p:spPr>
            <a:xfrm rot="5400000">
              <a:off x="511366" y="912814"/>
              <a:ext cx="282391" cy="281320"/>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1" name="Imagen 10">
              <a:extLst>
                <a:ext uri="{FF2B5EF4-FFF2-40B4-BE49-F238E27FC236}">
                  <a16:creationId xmlns:a16="http://schemas.microsoft.com/office/drawing/2014/main" id="{D994D540-FF38-FF46-85B2-E3A549079115}"/>
                </a:ext>
              </a:extLst>
            </p:cNvPr>
            <p:cNvPicPr>
              <a:picLocks noChangeAspect="1"/>
            </p:cNvPicPr>
            <p:nvPr/>
          </p:nvPicPr>
          <p:blipFill>
            <a:blip r:embed="rId3">
              <a:alphaModFix/>
              <a:lum bright="100000" contrast="100000"/>
            </a:blip>
            <a:stretch>
              <a:fillRect/>
            </a:stretch>
          </p:blipFill>
          <p:spPr>
            <a:xfrm rot="5400000">
              <a:off x="578093" y="979007"/>
              <a:ext cx="148937" cy="148937"/>
            </a:xfrm>
            <a:prstGeom prst="rect">
              <a:avLst/>
            </a:prstGeom>
          </p:spPr>
        </p:pic>
      </p:grpSp>
      <p:sp>
        <p:nvSpPr>
          <p:cNvPr id="12" name="Rectángulo 11"/>
          <p:cNvSpPr/>
          <p:nvPr/>
        </p:nvSpPr>
        <p:spPr>
          <a:xfrm>
            <a:off x="503238" y="912813"/>
            <a:ext cx="8172450" cy="4321175"/>
          </a:xfrm>
          <a:prstGeom prst="rect">
            <a:avLst/>
          </a:prstGeom>
          <a:solidFill>
            <a:srgbClr val="D1EFF4">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0"/>
          <p:cNvSpPr/>
          <p:nvPr/>
        </p:nvSpPr>
        <p:spPr>
          <a:xfrm>
            <a:off x="684214" y="1245204"/>
            <a:ext cx="4604962" cy="1369606"/>
          </a:xfrm>
          <a:prstGeom prst="rect">
            <a:avLst/>
          </a:prstGeom>
        </p:spPr>
        <p:txBody>
          <a:bodyPr wrap="square" lIns="0" tIns="0" rIns="0" bIns="0">
            <a:spAutoFit/>
          </a:bodyPr>
          <a:lstStyle/>
          <a:p>
            <a:pPr>
              <a:spcAft>
                <a:spcPts val="600"/>
              </a:spcAft>
            </a:pPr>
            <a:r>
              <a:rPr lang="es-ES" sz="1400" b="1" dirty="0">
                <a:latin typeface="Calibri" charset="0"/>
                <a:ea typeface="Calibri" charset="0"/>
                <a:cs typeface="Calibri" charset="0"/>
              </a:rPr>
              <a:t>ACTIVIDAD NO CALIFICADA:</a:t>
            </a:r>
            <a:endParaRPr lang="es-ES" sz="1400" dirty="0">
              <a:latin typeface="Calibri" charset="0"/>
              <a:ea typeface="Calibri" charset="0"/>
              <a:cs typeface="Calibri" charset="0"/>
            </a:endParaRPr>
          </a:p>
          <a:p>
            <a:pPr marL="223838" indent="-223838">
              <a:buFont typeface="+mj-lt"/>
              <a:buAutoNum type="arabicPeriod"/>
            </a:pPr>
            <a:r>
              <a:rPr lang="es-ES" sz="1400" dirty="0">
                <a:latin typeface="Calibri" charset="0"/>
                <a:ea typeface="Calibri" charset="0"/>
                <a:cs typeface="Calibri" charset="0"/>
              </a:rPr>
              <a:t>Identificar un proceso en la empresa donde ustedes se desempeñan.</a:t>
            </a:r>
          </a:p>
          <a:p>
            <a:pPr marL="223838" indent="-223838">
              <a:buFont typeface="+mj-lt"/>
              <a:buAutoNum type="arabicPeriod"/>
            </a:pPr>
            <a:endParaRPr lang="es-ES" sz="1400" dirty="0">
              <a:latin typeface="Calibri" charset="0"/>
              <a:ea typeface="Calibri" charset="0"/>
              <a:cs typeface="Calibri" charset="0"/>
            </a:endParaRPr>
          </a:p>
          <a:p>
            <a:pPr marL="223838" indent="-223838">
              <a:buFont typeface="+mj-lt"/>
              <a:buAutoNum type="arabicPeriod"/>
            </a:pPr>
            <a:r>
              <a:rPr lang="es-ES" sz="1400" dirty="0">
                <a:latin typeface="Calibri" charset="0"/>
                <a:ea typeface="Calibri" charset="0"/>
                <a:cs typeface="Calibri" charset="0"/>
              </a:rPr>
              <a:t>Utilizando el modelo SIPOC, descomponer el proceso en sus diferentes elementos.</a:t>
            </a:r>
          </a:p>
        </p:txBody>
      </p:sp>
      <p:pic>
        <p:nvPicPr>
          <p:cNvPr id="4" name="Imagen 3"/>
          <p:cNvPicPr>
            <a:picLocks noChangeAspect="1"/>
          </p:cNvPicPr>
          <p:nvPr/>
        </p:nvPicPr>
        <p:blipFill>
          <a:blip r:embed="rId4" cstate="print">
            <a:alphaModFix amt="25000"/>
            <a:extLst>
              <a:ext uri="{28A0092B-C50C-407E-A947-70E740481C1C}">
                <a14:useLocalDpi xmlns:a14="http://schemas.microsoft.com/office/drawing/2010/main" val="0"/>
              </a:ext>
            </a:extLst>
          </a:blip>
          <a:stretch>
            <a:fillRect/>
          </a:stretch>
        </p:blipFill>
        <p:spPr>
          <a:xfrm>
            <a:off x="6976674" y="3039428"/>
            <a:ext cx="1699014" cy="2194560"/>
          </a:xfrm>
          <a:prstGeom prst="rect">
            <a:avLst/>
          </a:prstGeom>
        </p:spPr>
      </p:pic>
    </p:spTree>
    <p:extLst>
      <p:ext uri="{BB962C8B-B14F-4D97-AF65-F5344CB8AC3E}">
        <p14:creationId xmlns:p14="http://schemas.microsoft.com/office/powerpoint/2010/main" val="820257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6">
            <a:extLst>
              <a:ext uri="{FF2B5EF4-FFF2-40B4-BE49-F238E27FC236}">
                <a16:creationId xmlns:a16="http://schemas.microsoft.com/office/drawing/2014/main" id="{4C9F27E8-E0F0-CF48-B2E7-A2617B9B1DEA}"/>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6" name="Imagen 5">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596676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object 7"/>
          <p:cNvSpPr txBox="1"/>
          <p:nvPr/>
        </p:nvSpPr>
        <p:spPr>
          <a:xfrm>
            <a:off x="1279009" y="917823"/>
            <a:ext cx="5272620" cy="1508105"/>
          </a:xfrm>
          <a:prstGeom prst="rect">
            <a:avLst/>
          </a:prstGeom>
        </p:spPr>
        <p:txBody>
          <a:bodyPr vert="horz" wrap="square" lIns="0" tIns="0" rIns="0" bIns="0" rtlCol="0">
            <a:spAutoFit/>
          </a:bodyPr>
          <a:lstStyle/>
          <a:p>
            <a:pPr marL="7938" indent="-7938">
              <a:spcBef>
                <a:spcPts val="0"/>
              </a:spcBef>
              <a:buSzPct val="100000"/>
            </a:pPr>
            <a:r>
              <a:rPr lang="es" sz="1400" dirty="0">
                <a:latin typeface="Calibri" charset="0"/>
                <a:ea typeface="Calibri" charset="0"/>
                <a:cs typeface="Calibri" charset="0"/>
              </a:rPr>
              <a:t>Jaime Beltrán, Miguel Angel Carmona, Remigio Carrasco, Miguel Angel Rivas y Fernando Tejedor (2009). “Guía para una Gestión Basada en Procesos”. (2a ed.) Andalucía: Centro Andaluz para la Excelencia en </a:t>
            </a:r>
            <a:br>
              <a:rPr lang="es-ES" sz="1400" dirty="0">
                <a:latin typeface="Calibri" charset="0"/>
                <a:ea typeface="Calibri" charset="0"/>
                <a:cs typeface="Calibri" charset="0"/>
              </a:rPr>
            </a:br>
            <a:r>
              <a:rPr lang="es" sz="1400" dirty="0">
                <a:latin typeface="Calibri" charset="0"/>
                <a:ea typeface="Calibri" charset="0"/>
                <a:cs typeface="Calibri" charset="0"/>
              </a:rPr>
              <a:t>la Gestión</a:t>
            </a:r>
          </a:p>
          <a:p>
            <a:pPr marL="7938" indent="-7938">
              <a:spcBef>
                <a:spcPts val="0"/>
              </a:spcBef>
              <a:buSzPct val="100000"/>
            </a:pPr>
            <a:endParaRPr lang="es-ES" sz="1400" dirty="0">
              <a:latin typeface="Calibri" charset="0"/>
              <a:ea typeface="Calibri" charset="0"/>
              <a:cs typeface="Calibri" charset="0"/>
            </a:endParaRPr>
          </a:p>
          <a:p>
            <a:pPr marL="7938" indent="-7938">
              <a:spcBef>
                <a:spcPts val="0"/>
              </a:spcBef>
              <a:buSzPct val="100000"/>
            </a:pPr>
            <a:r>
              <a:rPr lang="es" sz="1400" dirty="0">
                <a:latin typeface="Calibri" charset="0"/>
                <a:ea typeface="Calibri" charset="0"/>
                <a:cs typeface="Calibri" charset="0"/>
              </a:rPr>
              <a:t>Jesus Mauricio Beltrán (2012). “Indicadores de Gestión”. (4a ed.) Bogotá: 3R Editores</a:t>
            </a:r>
          </a:p>
        </p:txBody>
      </p:sp>
      <p:pic>
        <p:nvPicPr>
          <p:cNvPr id="9" name="Imagen 8"/>
          <p:cNvPicPr>
            <a:picLocks noChangeAspect="1"/>
          </p:cNvPicPr>
          <p:nvPr/>
        </p:nvPicPr>
        <p:blipFill>
          <a:blip r:embed="rId2"/>
          <a:stretch>
            <a:fillRect/>
          </a:stretch>
        </p:blipFill>
        <p:spPr>
          <a:xfrm>
            <a:off x="1008064" y="959114"/>
            <a:ext cx="103867" cy="106967"/>
          </a:xfrm>
          <a:prstGeom prst="rect">
            <a:avLst/>
          </a:prstGeom>
        </p:spPr>
      </p:pic>
      <p:sp>
        <p:nvSpPr>
          <p:cNvPr id="19" name="Rectángulo 18"/>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8" name="Imagen 7"/>
          <p:cNvPicPr>
            <a:picLocks noChangeAspect="1"/>
          </p:cNvPicPr>
          <p:nvPr/>
        </p:nvPicPr>
        <p:blipFill>
          <a:blip r:embed="rId2"/>
          <a:stretch>
            <a:fillRect/>
          </a:stretch>
        </p:blipFill>
        <p:spPr>
          <a:xfrm>
            <a:off x="1008064" y="2051057"/>
            <a:ext cx="103867" cy="106967"/>
          </a:xfrm>
          <a:prstGeom prst="rect">
            <a:avLst/>
          </a:prstGeom>
        </p:spPr>
      </p:pic>
      <p:pic>
        <p:nvPicPr>
          <p:cNvPr id="10" name="Imagen 9"/>
          <p:cNvPicPr>
            <a:picLocks noChangeAspect="1"/>
          </p:cNvPicPr>
          <p:nvPr/>
        </p:nvPicPr>
        <p:blipFill>
          <a:blip r:embed="rId3" cstate="print">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sp>
        <p:nvSpPr>
          <p:cNvPr id="11" name="Rectangle 5">
            <a:extLst>
              <a:ext uri="{FF2B5EF4-FFF2-40B4-BE49-F238E27FC236}">
                <a16:creationId xmlns:a16="http://schemas.microsoft.com/office/drawing/2014/main" id="{50B1F908-6970-2B43-AAC4-F7FBA239EBEC}"/>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spTree>
    <p:extLst>
      <p:ext uri="{BB962C8B-B14F-4D97-AF65-F5344CB8AC3E}">
        <p14:creationId xmlns:p14="http://schemas.microsoft.com/office/powerpoint/2010/main" val="1742401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3" name="Imagen 2"/>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235416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5993558" cy="1046440"/>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GESTIÓN BASADA </a:t>
            </a:r>
            <a:br>
              <a:rPr lang="es-PE" sz="2800" b="1" dirty="0">
                <a:solidFill>
                  <a:schemeClr val="bg1"/>
                </a:solidFill>
                <a:latin typeface="Calibri"/>
                <a:cs typeface="Calibri"/>
              </a:rPr>
            </a:br>
            <a:r>
              <a:rPr lang="es-PE" sz="2800" b="1" dirty="0">
                <a:solidFill>
                  <a:schemeClr val="bg1"/>
                </a:solidFill>
                <a:latin typeface="Graphik Bold" charset="0"/>
                <a:cs typeface="Calibri"/>
              </a:rPr>
              <a:t>E</a:t>
            </a:r>
            <a:r>
              <a:rPr lang="es-PE" sz="2800" b="1" dirty="0">
                <a:solidFill>
                  <a:schemeClr val="bg1"/>
                </a:solidFill>
                <a:latin typeface="Graphik Bold" charset="0"/>
                <a:ea typeface="Graphik Bold" charset="0"/>
                <a:cs typeface="Graphik Bold" charset="0"/>
              </a:rPr>
              <a:t>N PROCESOS</a:t>
            </a:r>
          </a:p>
          <a:p>
            <a:pPr>
              <a:lnSpc>
                <a:spcPct val="110000"/>
              </a:lnSpc>
              <a:defRPr/>
            </a:pPr>
            <a:endParaRPr lang="es-ES" sz="1600" dirty="0">
              <a:solidFill>
                <a:schemeClr val="bg1"/>
              </a:solidFill>
              <a:cs typeface="Calibri"/>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400363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GESTIÓN BASADA EN PROCESOS</a:t>
            </a:r>
            <a:endParaRPr lang="es-PE" sz="1000" dirty="0">
              <a:solidFill>
                <a:schemeClr val="bg1">
                  <a:lumMod val="65000"/>
                </a:schemeClr>
              </a:solidFill>
              <a:latin typeface="Calibri" charset="0"/>
              <a:ea typeface="Calibri" charset="0"/>
              <a:cs typeface="Calibri" charset="0"/>
            </a:endParaRPr>
          </a:p>
        </p:txBody>
      </p:sp>
      <p:sp>
        <p:nvSpPr>
          <p:cNvPr id="4" name="Rectángulo redondeado 3"/>
          <p:cNvSpPr/>
          <p:nvPr/>
        </p:nvSpPr>
        <p:spPr>
          <a:xfrm>
            <a:off x="1362631" y="1882588"/>
            <a:ext cx="6615957" cy="2339788"/>
          </a:xfrm>
          <a:prstGeom prst="roundRect">
            <a:avLst>
              <a:gd name="adj" fmla="val 8568"/>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 name="Imagen 4"/>
          <p:cNvPicPr>
            <a:picLocks noChangeAspect="1"/>
          </p:cNvPicPr>
          <p:nvPr/>
        </p:nvPicPr>
        <p:blipFill rotWithShape="1">
          <a:blip r:embed="rId3"/>
          <a:srcRect l="30026" r="24147" b="47890"/>
          <a:stretch/>
        </p:blipFill>
        <p:spPr>
          <a:xfrm>
            <a:off x="1640542" y="1410107"/>
            <a:ext cx="546847" cy="920717"/>
          </a:xfrm>
          <a:prstGeom prst="rect">
            <a:avLst/>
          </a:prstGeom>
        </p:spPr>
      </p:pic>
      <p:sp>
        <p:nvSpPr>
          <p:cNvPr id="6" name="object 7"/>
          <p:cNvSpPr txBox="1"/>
          <p:nvPr/>
        </p:nvSpPr>
        <p:spPr>
          <a:xfrm>
            <a:off x="1754368" y="2560039"/>
            <a:ext cx="5963168" cy="984885"/>
          </a:xfrm>
          <a:prstGeom prst="rect">
            <a:avLst/>
          </a:prstGeom>
        </p:spPr>
        <p:txBody>
          <a:bodyPr vert="horz" wrap="square" lIns="0" tIns="0" rIns="0" bIns="0" rtlCol="0">
            <a:spAutoFit/>
          </a:bodyPr>
          <a:lstStyle/>
          <a:p>
            <a:pPr lvl="0"/>
            <a:r>
              <a:rPr lang="es-ES" sz="1600" b="1" dirty="0">
                <a:solidFill>
                  <a:schemeClr val="bg1"/>
                </a:solidFill>
                <a:latin typeface="Calibri" panose="020F0502020204030204" pitchFamily="34" charset="0"/>
                <a:cs typeface="Calibri" panose="020F0502020204030204" pitchFamily="34" charset="0"/>
              </a:rPr>
              <a:t>Es un enfoque de liderazgo que busca definir las políticas que rigen el funcionamiento de la organización y desarrollar procedimientos que permitan la creación y mejora de los procesos para que sean más eficaces y eficientes. </a:t>
            </a:r>
            <a:endParaRPr lang="es-ES_tradnl" sz="1600" b="1" dirty="0">
              <a:solidFill>
                <a:schemeClr val="bg1"/>
              </a:solidFill>
              <a:latin typeface="Calibri" panose="020F0502020204030204" pitchFamily="34" charset="0"/>
              <a:ea typeface="Calibri" charset="0"/>
              <a:cs typeface="Calibri" panose="020F0502020204030204" pitchFamily="34" charset="0"/>
            </a:endParaRPr>
          </a:p>
        </p:txBody>
      </p:sp>
    </p:spTree>
    <p:extLst>
      <p:ext uri="{BB962C8B-B14F-4D97-AF65-F5344CB8AC3E}">
        <p14:creationId xmlns:p14="http://schemas.microsoft.com/office/powerpoint/2010/main" val="112698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GESTIÓN BASADA EN PROCESOS</a:t>
            </a:r>
            <a:endParaRPr lang="es-PE" sz="1000" dirty="0">
              <a:solidFill>
                <a:schemeClr val="bg1">
                  <a:lumMod val="65000"/>
                </a:schemeClr>
              </a:solidFill>
              <a:latin typeface="Calibri" charset="0"/>
              <a:ea typeface="Calibri" charset="0"/>
              <a:cs typeface="Calibri" charset="0"/>
            </a:endParaRPr>
          </a:p>
        </p:txBody>
      </p:sp>
      <p:sp>
        <p:nvSpPr>
          <p:cNvPr id="4" name="Rectángulo redondeado 3"/>
          <p:cNvSpPr/>
          <p:nvPr/>
        </p:nvSpPr>
        <p:spPr>
          <a:xfrm>
            <a:off x="1362631" y="1882588"/>
            <a:ext cx="6615957" cy="2339788"/>
          </a:xfrm>
          <a:prstGeom prst="roundRect">
            <a:avLst>
              <a:gd name="adj" fmla="val 8568"/>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 name="Imagen 4"/>
          <p:cNvPicPr>
            <a:picLocks noChangeAspect="1"/>
          </p:cNvPicPr>
          <p:nvPr/>
        </p:nvPicPr>
        <p:blipFill rotWithShape="1">
          <a:blip r:embed="rId3"/>
          <a:srcRect l="30026" r="24147" b="47890"/>
          <a:stretch/>
        </p:blipFill>
        <p:spPr>
          <a:xfrm>
            <a:off x="1640542" y="1410107"/>
            <a:ext cx="546847" cy="920717"/>
          </a:xfrm>
          <a:prstGeom prst="rect">
            <a:avLst/>
          </a:prstGeom>
        </p:spPr>
      </p:pic>
      <p:sp>
        <p:nvSpPr>
          <p:cNvPr id="6" name="object 7"/>
          <p:cNvSpPr txBox="1"/>
          <p:nvPr/>
        </p:nvSpPr>
        <p:spPr>
          <a:xfrm>
            <a:off x="1754368" y="2560039"/>
            <a:ext cx="5963168" cy="984885"/>
          </a:xfrm>
          <a:prstGeom prst="rect">
            <a:avLst/>
          </a:prstGeom>
        </p:spPr>
        <p:txBody>
          <a:bodyPr vert="horz" wrap="square" lIns="0" tIns="0" rIns="0" bIns="0" rtlCol="0">
            <a:spAutoFit/>
          </a:bodyPr>
          <a:lstStyle/>
          <a:p>
            <a:pPr lvl="0"/>
            <a:r>
              <a:rPr lang="es-ES_tradnl" sz="1600" dirty="0">
                <a:solidFill>
                  <a:schemeClr val="bg1"/>
                </a:solidFill>
                <a:latin typeface="Calibri" charset="0"/>
                <a:ea typeface="Calibri" charset="0"/>
                <a:cs typeface="Calibri" charset="0"/>
              </a:rPr>
              <a:t>Es innegable el hecho de que las organizaciones se encuentran inmersas en entornos y mercados competitivos y globalizados; entornos en los que toda organización que desee tener éxito (o, al menos subsistir) tiene la necesidad de alcanzar “</a:t>
            </a:r>
            <a:r>
              <a:rPr lang="es-ES_tradnl" sz="1600" b="1" dirty="0">
                <a:solidFill>
                  <a:schemeClr val="bg1"/>
                </a:solidFill>
                <a:latin typeface="Calibri" charset="0"/>
                <a:ea typeface="Calibri" charset="0"/>
                <a:cs typeface="Calibri" charset="0"/>
              </a:rPr>
              <a:t>buenos resultados” empresariales</a:t>
            </a:r>
            <a:r>
              <a:rPr lang="es-ES_tradnl" sz="1600" dirty="0">
                <a:solidFill>
                  <a:schemeClr val="bg1"/>
                </a:solidFill>
                <a:latin typeface="Calibri" charset="0"/>
                <a:ea typeface="Calibri" charset="0"/>
                <a:cs typeface="Calibri" charset="0"/>
              </a:rPr>
              <a:t>.</a:t>
            </a:r>
          </a:p>
        </p:txBody>
      </p:sp>
    </p:spTree>
    <p:extLst>
      <p:ext uri="{BB962C8B-B14F-4D97-AF65-F5344CB8AC3E}">
        <p14:creationId xmlns:p14="http://schemas.microsoft.com/office/powerpoint/2010/main" val="1628596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51388" y="0"/>
            <a:ext cx="4392612" cy="5715000"/>
          </a:xfrm>
          <a:prstGeom prst="rect">
            <a:avLst/>
          </a:prstGeom>
        </p:spPr>
      </p:pic>
      <p:sp>
        <p:nvSpPr>
          <p:cNvPr id="4" name="Rectángulo 3"/>
          <p:cNvSpPr/>
          <p:nvPr/>
        </p:nvSpPr>
        <p:spPr>
          <a:xfrm>
            <a:off x="388365" y="996722"/>
            <a:ext cx="3884979" cy="1723549"/>
          </a:xfrm>
          <a:prstGeom prst="rect">
            <a:avLst/>
          </a:prstGeom>
        </p:spPr>
        <p:txBody>
          <a:bodyPr wrap="square" lIns="0" tIns="0" rIns="0" bIns="0">
            <a:spAutoFit/>
          </a:bodyPr>
          <a:lstStyle/>
          <a:p>
            <a:pPr lvl="0" algn="just" defTabSz="711200">
              <a:spcAft>
                <a:spcPct val="35000"/>
              </a:spcAft>
            </a:pPr>
            <a:r>
              <a:rPr lang="es-ES_tradnl" sz="1600" dirty="0">
                <a:solidFill>
                  <a:srgbClr val="714FA0"/>
                </a:solidFill>
                <a:latin typeface="Calibri" charset="0"/>
                <a:ea typeface="Calibri" charset="0"/>
                <a:cs typeface="Calibri" charset="0"/>
              </a:rPr>
              <a:t>Para alcanzar estos “buenos resultados”, las organizaciones necesitan</a:t>
            </a:r>
            <a:r>
              <a:rPr lang="es-ES_tradnl" sz="1600" b="1" dirty="0">
                <a:solidFill>
                  <a:srgbClr val="714FA0"/>
                </a:solidFill>
                <a:latin typeface="Calibri" charset="0"/>
                <a:ea typeface="Calibri" charset="0"/>
                <a:cs typeface="Calibri" charset="0"/>
              </a:rPr>
              <a:t> gestionar sus actividades y recursos</a:t>
            </a:r>
            <a:r>
              <a:rPr lang="es-ES_tradnl" sz="1600" dirty="0">
                <a:solidFill>
                  <a:srgbClr val="714FA0"/>
                </a:solidFill>
                <a:latin typeface="Calibri" charset="0"/>
                <a:ea typeface="Calibri" charset="0"/>
                <a:cs typeface="Calibri" charset="0"/>
              </a:rPr>
              <a:t> con la finalidad de orientarlos hacia el logro de los objetivos, lo que a su vez se ha derivado en la necesidad de adoptar metodologías y enfoques  que les permitan configurar su </a:t>
            </a:r>
            <a:r>
              <a:rPr lang="es-ES_tradnl" sz="1600" b="1" dirty="0">
                <a:solidFill>
                  <a:srgbClr val="714FA0"/>
                </a:solidFill>
                <a:latin typeface="Calibri" charset="0"/>
                <a:ea typeface="Calibri" charset="0"/>
                <a:cs typeface="Calibri" charset="0"/>
              </a:rPr>
              <a:t>Sistema de Gestión</a:t>
            </a:r>
            <a:r>
              <a:rPr lang="es-ES_tradnl" sz="1600" dirty="0">
                <a:solidFill>
                  <a:srgbClr val="714FA0"/>
                </a:solidFill>
                <a:latin typeface="Calibri" charset="0"/>
                <a:ea typeface="Calibri" charset="0"/>
                <a:cs typeface="Calibri" charset="0"/>
              </a:rPr>
              <a:t>.</a:t>
            </a:r>
          </a:p>
        </p:txBody>
      </p:sp>
      <p:sp>
        <p:nvSpPr>
          <p:cNvPr id="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GESTIÓN BASADA EN PROCESOS</a:t>
            </a:r>
          </a:p>
        </p:txBody>
      </p:sp>
    </p:spTree>
    <p:extLst>
      <p:ext uri="{BB962C8B-B14F-4D97-AF65-F5344CB8AC3E}">
        <p14:creationId xmlns:p14="http://schemas.microsoft.com/office/powerpoint/2010/main" val="1681604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GESTIÓN BASADA EN PROCESOS</a:t>
            </a:r>
          </a:p>
        </p:txBody>
      </p:sp>
      <p:graphicFrame>
        <p:nvGraphicFramePr>
          <p:cNvPr id="2" name="Tabla 1">
            <a:extLst>
              <a:ext uri="{FF2B5EF4-FFF2-40B4-BE49-F238E27FC236}">
                <a16:creationId xmlns:a16="http://schemas.microsoft.com/office/drawing/2014/main" id="{9FFBF415-23C1-450E-B8CD-C999B82C35E6}"/>
              </a:ext>
            </a:extLst>
          </p:cNvPr>
          <p:cNvGraphicFramePr>
            <a:graphicFrameLocks noGrp="1"/>
          </p:cNvGraphicFramePr>
          <p:nvPr>
            <p:extLst>
              <p:ext uri="{D42A27DB-BD31-4B8C-83A1-F6EECF244321}">
                <p14:modId xmlns:p14="http://schemas.microsoft.com/office/powerpoint/2010/main" val="3674743850"/>
              </p:ext>
            </p:extLst>
          </p:nvPr>
        </p:nvGraphicFramePr>
        <p:xfrm>
          <a:off x="503239" y="790414"/>
          <a:ext cx="8361792" cy="4282962"/>
        </p:xfrm>
        <a:graphic>
          <a:graphicData uri="http://schemas.openxmlformats.org/drawingml/2006/table">
            <a:tbl>
              <a:tblPr/>
              <a:tblGrid>
                <a:gridCol w="2787264">
                  <a:extLst>
                    <a:ext uri="{9D8B030D-6E8A-4147-A177-3AD203B41FA5}">
                      <a16:colId xmlns:a16="http://schemas.microsoft.com/office/drawing/2014/main" val="1602524744"/>
                    </a:ext>
                  </a:extLst>
                </a:gridCol>
                <a:gridCol w="2787264">
                  <a:extLst>
                    <a:ext uri="{9D8B030D-6E8A-4147-A177-3AD203B41FA5}">
                      <a16:colId xmlns:a16="http://schemas.microsoft.com/office/drawing/2014/main" val="1689871775"/>
                    </a:ext>
                  </a:extLst>
                </a:gridCol>
                <a:gridCol w="2787264">
                  <a:extLst>
                    <a:ext uri="{9D8B030D-6E8A-4147-A177-3AD203B41FA5}">
                      <a16:colId xmlns:a16="http://schemas.microsoft.com/office/drawing/2014/main" val="765160050"/>
                    </a:ext>
                  </a:extLst>
                </a:gridCol>
              </a:tblGrid>
              <a:tr h="313512">
                <a:tc>
                  <a:txBody>
                    <a:bodyPr/>
                    <a:lstStyle/>
                    <a:p>
                      <a:pPr algn="l" fontAlgn="base"/>
                      <a:r>
                        <a:rPr lang="es-PE" sz="1400" b="1" dirty="0">
                          <a:solidFill>
                            <a:schemeClr val="bg1"/>
                          </a:solidFill>
                          <a:effectLst/>
                          <a:latin typeface="Calibri" panose="020F0502020204030204" pitchFamily="34" charset="0"/>
                          <a:cs typeface="Calibri" panose="020F0502020204030204" pitchFamily="34" charset="0"/>
                        </a:rPr>
                        <a:t>Aspecto</a:t>
                      </a:r>
                    </a:p>
                  </a:txBody>
                  <a:tcPr marL="14487" marR="14487" marT="28973" marB="2897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75000"/>
                      </a:schemeClr>
                    </a:solidFill>
                  </a:tcPr>
                </a:tc>
                <a:tc>
                  <a:txBody>
                    <a:bodyPr/>
                    <a:lstStyle/>
                    <a:p>
                      <a:pPr algn="l" fontAlgn="base"/>
                      <a:r>
                        <a:rPr lang="es-PE" sz="1400" b="1">
                          <a:solidFill>
                            <a:schemeClr val="bg1"/>
                          </a:solidFill>
                          <a:effectLst/>
                          <a:latin typeface="Calibri" panose="020F0502020204030204" pitchFamily="34" charset="0"/>
                          <a:cs typeface="Calibri" panose="020F0502020204030204" pitchFamily="34" charset="0"/>
                        </a:rPr>
                        <a:t>Gestión Basada en Procesos</a:t>
                      </a:r>
                    </a:p>
                  </a:txBody>
                  <a:tcPr marL="14487" marR="14487" marT="28973" marB="2897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75000"/>
                      </a:schemeClr>
                    </a:solidFill>
                  </a:tcPr>
                </a:tc>
                <a:tc>
                  <a:txBody>
                    <a:bodyPr/>
                    <a:lstStyle/>
                    <a:p>
                      <a:pPr algn="l" fontAlgn="base"/>
                      <a:r>
                        <a:rPr lang="es-PE" sz="1400" b="1" dirty="0">
                          <a:solidFill>
                            <a:schemeClr val="bg1"/>
                          </a:solidFill>
                          <a:effectLst/>
                          <a:latin typeface="Calibri" panose="020F0502020204030204" pitchFamily="34" charset="0"/>
                          <a:cs typeface="Calibri" panose="020F0502020204030204" pitchFamily="34" charset="0"/>
                        </a:rPr>
                        <a:t>Gestión por Procesos</a:t>
                      </a:r>
                    </a:p>
                  </a:txBody>
                  <a:tcPr marL="14487" marR="14487" marT="28973" marB="2897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956560396"/>
                  </a:ext>
                </a:extLst>
              </a:tr>
              <a:tr h="1172260">
                <a:tc>
                  <a:txBody>
                    <a:bodyPr/>
                    <a:lstStyle/>
                    <a:p>
                      <a:pPr algn="l" fontAlgn="base"/>
                      <a:r>
                        <a:rPr lang="es-PE" sz="1400" b="1" dirty="0">
                          <a:effectLst/>
                          <a:latin typeface="Calibri" panose="020F0502020204030204" pitchFamily="34" charset="0"/>
                          <a:cs typeface="Calibri" panose="020F0502020204030204" pitchFamily="34" charset="0"/>
                        </a:rPr>
                        <a:t>Enfoque</a:t>
                      </a:r>
                      <a:endParaRPr lang="es-PE" sz="1400" dirty="0">
                        <a:effectLst/>
                        <a:latin typeface="Calibri" panose="020F0502020204030204" pitchFamily="34" charset="0"/>
                        <a:cs typeface="Calibri" panose="020F0502020204030204" pitchFamily="34" charset="0"/>
                      </a:endParaRPr>
                    </a:p>
                  </a:txBody>
                  <a:tcPr marL="14487" marR="14487" marT="28973" marB="2897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algn="l" fontAlgn="base"/>
                      <a:r>
                        <a:rPr lang="es-ES" sz="1400" dirty="0">
                          <a:effectLst/>
                          <a:latin typeface="Calibri" panose="020F0502020204030204" pitchFamily="34" charset="0"/>
                          <a:cs typeface="Calibri" panose="020F0502020204030204" pitchFamily="34" charset="0"/>
                        </a:rPr>
                        <a:t>Considera a la empresa como un sistema de procesos interrelacionados. Se centra en las actividades de la organización y busca optimizarlas.</a:t>
                      </a:r>
                    </a:p>
                  </a:txBody>
                  <a:tcPr marL="14487" marR="14487" marT="28973" marB="2897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l" fontAlgn="base"/>
                      <a:r>
                        <a:rPr lang="es-ES" sz="1400" dirty="0">
                          <a:effectLst/>
                          <a:latin typeface="Calibri" panose="020F0502020204030204" pitchFamily="34" charset="0"/>
                          <a:cs typeface="Calibri" panose="020F0502020204030204" pitchFamily="34" charset="0"/>
                        </a:rPr>
                        <a:t>Se basa en la idea de que para operar de manera eficaz, las organizaciones tienen que identificar y gestionar de manera óptima los numerosos procesos que la forman.</a:t>
                      </a:r>
                    </a:p>
                  </a:txBody>
                  <a:tcPr marL="14487" marR="14487" marT="28973" marB="2897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957830945"/>
                  </a:ext>
                </a:extLst>
              </a:tr>
              <a:tr h="1172260">
                <a:tc>
                  <a:txBody>
                    <a:bodyPr/>
                    <a:lstStyle/>
                    <a:p>
                      <a:pPr algn="l" fontAlgn="base"/>
                      <a:r>
                        <a:rPr lang="es-PE" sz="1400" b="1" dirty="0">
                          <a:effectLst/>
                          <a:latin typeface="Calibri" panose="020F0502020204030204" pitchFamily="34" charset="0"/>
                          <a:cs typeface="Calibri" panose="020F0502020204030204" pitchFamily="34" charset="0"/>
                        </a:rPr>
                        <a:t>Objetivo</a:t>
                      </a:r>
                      <a:endParaRPr lang="es-PE" sz="1400" dirty="0">
                        <a:effectLst/>
                        <a:latin typeface="Calibri" panose="020F0502020204030204" pitchFamily="34" charset="0"/>
                        <a:cs typeface="Calibri" panose="020F0502020204030204" pitchFamily="34" charset="0"/>
                      </a:endParaRPr>
                    </a:p>
                  </a:txBody>
                  <a:tcPr marL="14487" marR="14487" marT="28973" marB="2897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algn="l" fontAlgn="base"/>
                      <a:r>
                        <a:rPr lang="es-ES" sz="1400" dirty="0">
                          <a:effectLst/>
                          <a:latin typeface="Calibri" panose="020F0502020204030204" pitchFamily="34" charset="0"/>
                          <a:cs typeface="Calibri" panose="020F0502020204030204" pitchFamily="34" charset="0"/>
                        </a:rPr>
                        <a:t>Optimizar las actividades para sacar el máximo rendimiento y añadir valor a los resultados dentro de un proceso específico.</a:t>
                      </a:r>
                    </a:p>
                  </a:txBody>
                  <a:tcPr marL="14487" marR="14487" marT="28973" marB="2897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l" fontAlgn="base"/>
                      <a:r>
                        <a:rPr lang="es-ES" sz="1400" dirty="0">
                          <a:effectLst/>
                          <a:latin typeface="Calibri" panose="020F0502020204030204" pitchFamily="34" charset="0"/>
                          <a:cs typeface="Calibri" panose="020F0502020204030204" pitchFamily="34" charset="0"/>
                        </a:rPr>
                        <a:t>Se centra en la mejora de </a:t>
                      </a:r>
                      <a:r>
                        <a:rPr lang="es-ES" sz="1400" b="0" i="0" kern="1200" dirty="0">
                          <a:solidFill>
                            <a:schemeClr val="tx1"/>
                          </a:solidFill>
                          <a:effectLst/>
                          <a:latin typeface="Calibri" panose="020F0502020204030204" pitchFamily="34" charset="0"/>
                          <a:ea typeface="+mn-ea"/>
                          <a:cs typeface="Calibri" panose="020F0502020204030204" pitchFamily="34" charset="0"/>
                        </a:rPr>
                        <a:t>todos los procesos en su conjunto. Su objetivo es mejorar la calidad del producto o servicio final y hacer un uso más eficiente de los recursos.</a:t>
                      </a:r>
                      <a:endParaRPr lang="es-ES" sz="1400" dirty="0">
                        <a:effectLst/>
                        <a:latin typeface="Calibri" panose="020F0502020204030204" pitchFamily="34" charset="0"/>
                        <a:cs typeface="Calibri" panose="020F0502020204030204" pitchFamily="34" charset="0"/>
                      </a:endParaRPr>
                    </a:p>
                  </a:txBody>
                  <a:tcPr marL="14487" marR="14487" marT="28973" marB="2897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502209072"/>
                  </a:ext>
                </a:extLst>
              </a:tr>
              <a:tr h="681547">
                <a:tc>
                  <a:txBody>
                    <a:bodyPr/>
                    <a:lstStyle/>
                    <a:p>
                      <a:pPr algn="l" fontAlgn="base"/>
                      <a:r>
                        <a:rPr lang="es-PE" sz="1400" b="1" dirty="0">
                          <a:effectLst/>
                          <a:latin typeface="Calibri" panose="020F0502020204030204" pitchFamily="34" charset="0"/>
                          <a:cs typeface="Calibri" panose="020F0502020204030204" pitchFamily="34" charset="0"/>
                        </a:rPr>
                        <a:t>Ejemplo</a:t>
                      </a:r>
                      <a:endParaRPr lang="es-PE" sz="1400" dirty="0">
                        <a:effectLst/>
                        <a:latin typeface="Calibri" panose="020F0502020204030204" pitchFamily="34" charset="0"/>
                        <a:cs typeface="Calibri" panose="020F0502020204030204" pitchFamily="34" charset="0"/>
                      </a:endParaRPr>
                    </a:p>
                  </a:txBody>
                  <a:tcPr marL="14487" marR="14487" marT="28973" marB="2897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algn="l" fontAlgn="base"/>
                      <a:r>
                        <a:rPr lang="es-ES" sz="1400" dirty="0">
                          <a:effectLst/>
                          <a:latin typeface="Calibri" panose="020F0502020204030204" pitchFamily="34" charset="0"/>
                          <a:cs typeface="Calibri" panose="020F0502020204030204" pitchFamily="34" charset="0"/>
                        </a:rPr>
                        <a:t>Implementación de un sistema de flujo de trabajo automatizado para el proceso de producción.</a:t>
                      </a:r>
                    </a:p>
                  </a:txBody>
                  <a:tcPr marL="14487" marR="14487" marT="28973" marB="2897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l" fontAlgn="base"/>
                      <a:r>
                        <a:rPr lang="es-ES" sz="1400" dirty="0">
                          <a:effectLst/>
                          <a:latin typeface="Calibri" panose="020F0502020204030204" pitchFamily="34" charset="0"/>
                          <a:cs typeface="Calibri" panose="020F0502020204030204" pitchFamily="34" charset="0"/>
                        </a:rPr>
                        <a:t>Implementación de un enfoque integral para el diseño, producción y distribución de prendas de vestir.</a:t>
                      </a:r>
                    </a:p>
                  </a:txBody>
                  <a:tcPr marL="14487" marR="14487" marT="28973" marB="2897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4147425310"/>
                  </a:ext>
                </a:extLst>
              </a:tr>
              <a:tr h="926904">
                <a:tc>
                  <a:txBody>
                    <a:bodyPr/>
                    <a:lstStyle/>
                    <a:p>
                      <a:pPr algn="l" fontAlgn="base"/>
                      <a:r>
                        <a:rPr lang="es-PE" sz="1400" b="1" dirty="0">
                          <a:effectLst/>
                          <a:latin typeface="Calibri" panose="020F0502020204030204" pitchFamily="34" charset="0"/>
                          <a:cs typeface="Calibri" panose="020F0502020204030204" pitchFamily="34" charset="0"/>
                        </a:rPr>
                        <a:t>Aplicación</a:t>
                      </a:r>
                      <a:endParaRPr lang="es-PE" sz="1400" dirty="0">
                        <a:effectLst/>
                        <a:latin typeface="Calibri" panose="020F0502020204030204" pitchFamily="34" charset="0"/>
                        <a:cs typeface="Calibri" panose="020F0502020204030204" pitchFamily="34" charset="0"/>
                      </a:endParaRPr>
                    </a:p>
                  </a:txBody>
                  <a:tcPr marL="14487" marR="14487" marT="28973" marB="2897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algn="l" fontAlgn="base"/>
                      <a:r>
                        <a:rPr lang="es-ES" sz="1400" dirty="0">
                          <a:effectLst/>
                          <a:latin typeface="Calibri" panose="020F0502020204030204" pitchFamily="34" charset="0"/>
                          <a:cs typeface="Calibri" panose="020F0502020204030204" pitchFamily="34" charset="0"/>
                        </a:rPr>
                        <a:t>Más adecuada para optimizaciones tácticas y mejoras a corto plazo en áreas específicas.</a:t>
                      </a:r>
                    </a:p>
                  </a:txBody>
                  <a:tcPr marL="14487" marR="14487" marT="28973" marB="2897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l" fontAlgn="base"/>
                      <a:r>
                        <a:rPr lang="es-ES" sz="1400" dirty="0">
                          <a:effectLst/>
                          <a:latin typeface="Calibri" panose="020F0502020204030204" pitchFamily="34" charset="0"/>
                          <a:cs typeface="Calibri" panose="020F0502020204030204" pitchFamily="34" charset="0"/>
                        </a:rPr>
                        <a:t>Más apropiada para transformaciones organizativas a largo plazo que requieren una visión más integrada y coordinada.</a:t>
                      </a:r>
                    </a:p>
                  </a:txBody>
                  <a:tcPr marL="14487" marR="14487" marT="28973" marB="2897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89554990"/>
                  </a:ext>
                </a:extLst>
              </a:tr>
            </a:tbl>
          </a:graphicData>
        </a:graphic>
      </p:graphicFrame>
    </p:spTree>
    <p:extLst>
      <p:ext uri="{BB962C8B-B14F-4D97-AF65-F5344CB8AC3E}">
        <p14:creationId xmlns:p14="http://schemas.microsoft.com/office/powerpoint/2010/main" val="1118335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GESTIÓN BASADA EN PROCESOS</a:t>
            </a:r>
            <a:endParaRPr lang="es-PE" sz="1000" dirty="0">
              <a:solidFill>
                <a:schemeClr val="bg1">
                  <a:lumMod val="65000"/>
                </a:schemeClr>
              </a:solidFill>
              <a:latin typeface="Calibri" charset="0"/>
              <a:ea typeface="Calibri" charset="0"/>
              <a:cs typeface="Calibri" charset="0"/>
            </a:endParaRPr>
          </a:p>
        </p:txBody>
      </p:sp>
      <p:pic>
        <p:nvPicPr>
          <p:cNvPr id="5" name="Imagen 4">
            <a:extLst>
              <a:ext uri="{FF2B5EF4-FFF2-40B4-BE49-F238E27FC236}">
                <a16:creationId xmlns:a16="http://schemas.microsoft.com/office/drawing/2014/main" id="{FA3696F5-6FC2-42F1-A14A-DF63F0725A75}"/>
              </a:ext>
            </a:extLst>
          </p:cNvPr>
          <p:cNvPicPr>
            <a:picLocks noChangeAspect="1"/>
          </p:cNvPicPr>
          <p:nvPr/>
        </p:nvPicPr>
        <p:blipFill>
          <a:blip r:embed="rId3"/>
          <a:stretch>
            <a:fillRect/>
          </a:stretch>
        </p:blipFill>
        <p:spPr>
          <a:xfrm>
            <a:off x="1857376" y="1818550"/>
            <a:ext cx="5849884" cy="2077900"/>
          </a:xfrm>
          <a:prstGeom prst="rect">
            <a:avLst/>
          </a:prstGeom>
        </p:spPr>
      </p:pic>
    </p:spTree>
    <p:extLst>
      <p:ext uri="{BB962C8B-B14F-4D97-AF65-F5344CB8AC3E}">
        <p14:creationId xmlns:p14="http://schemas.microsoft.com/office/powerpoint/2010/main" val="14097590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Diseño predetermin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iseño predeterminado">
      <a:majorFont>
        <a:latin typeface="Arial"/>
        <a:ea typeface=""/>
        <a:cs typeface=""/>
      </a:majorFont>
      <a:minorFont>
        <a:latin typeface="Arial"/>
        <a:ea typeface=""/>
        <a:cs typeface=""/>
      </a:minorFont>
    </a:fontScheme>
    <a:fmtScheme name="Papel">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21713</TotalTime>
  <Words>4240</Words>
  <Application>Microsoft Office PowerPoint</Application>
  <PresentationFormat>Presentación en pantalla (16:10)</PresentationFormat>
  <Paragraphs>344</Paragraphs>
  <Slides>38</Slides>
  <Notes>31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38</vt:i4>
      </vt:variant>
    </vt:vector>
  </HeadingPairs>
  <TitlesOfParts>
    <vt:vector size="46" baseType="lpstr">
      <vt:lpstr>Arial</vt:lpstr>
      <vt:lpstr>Calibri</vt:lpstr>
      <vt:lpstr>Graphik Bold</vt:lpstr>
      <vt:lpstr>Graphik Medium</vt:lpstr>
      <vt:lpstr>Graphik Regular</vt:lpstr>
      <vt:lpstr>Ink Free</vt:lpstr>
      <vt:lpstr>Wingdings</vt:lpstr>
      <vt:lpstr>1_Diseño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Isil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Isil</dc:creator>
  <cp:lastModifiedBy>katya garvich</cp:lastModifiedBy>
  <cp:revision>1360</cp:revision>
  <dcterms:created xsi:type="dcterms:W3CDTF">2006-06-01T21:36:52Z</dcterms:created>
  <dcterms:modified xsi:type="dcterms:W3CDTF">2024-09-15T01:56:55Z</dcterms:modified>
</cp:coreProperties>
</file>